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ink/ink3.xml" ContentType="application/inkml+xml"/>
  <Override PartName="/ppt/ink/ink1.xml" ContentType="application/inkml+xml"/>
  <Override PartName="/ppt/theme/theme1.xml" ContentType="application/vnd.openxmlformats-officedocument.theme+xml"/>
  <Override PartName="/ppt/ink/ink2.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 id="2147484229" r:id="rId2"/>
  </p:sldMasterIdLst>
  <p:notesMasterIdLst>
    <p:notesMasterId r:id="rId13"/>
  </p:notesMasterIdLst>
  <p:sldIdLst>
    <p:sldId id="282" r:id="rId3"/>
    <p:sldId id="272" r:id="rId4"/>
    <p:sldId id="300" r:id="rId5"/>
    <p:sldId id="299" r:id="rId6"/>
    <p:sldId id="277" r:id="rId7"/>
    <p:sldId id="257" r:id="rId8"/>
    <p:sldId id="280" r:id="rId9"/>
    <p:sldId id="286" r:id="rId10"/>
    <p:sldId id="298" r:id="rId11"/>
    <p:sldId id="2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showGuides="1">
      <p:cViewPr varScale="1">
        <p:scale>
          <a:sx n="104" d="100"/>
          <a:sy n="104" d="100"/>
        </p:scale>
        <p:origin x="138"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2FD13-F76B-4EBD-BE97-967302DEA38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714F27C-3A53-4476-AA33-0D6DE7D45C03}">
      <dgm:prSet/>
      <dgm:spPr/>
      <dgm:t>
        <a:bodyPr/>
        <a:lstStyle/>
        <a:p>
          <a:r>
            <a:rPr lang="en-US"/>
            <a:t>Education and Career Technical Training</a:t>
          </a:r>
        </a:p>
      </dgm:t>
    </dgm:pt>
    <dgm:pt modelId="{996DA107-0E40-4536-AFA2-F8F32D4D4130}" type="parTrans" cxnId="{FB645D1C-2D99-49F4-AC9C-96848AA6CCBA}">
      <dgm:prSet/>
      <dgm:spPr/>
      <dgm:t>
        <a:bodyPr/>
        <a:lstStyle/>
        <a:p>
          <a:endParaRPr lang="en-US"/>
        </a:p>
      </dgm:t>
    </dgm:pt>
    <dgm:pt modelId="{6C27448E-695C-4D8F-82CD-6F83F04172EA}" type="sibTrans" cxnId="{FB645D1C-2D99-49F4-AC9C-96848AA6CCBA}">
      <dgm:prSet/>
      <dgm:spPr/>
      <dgm:t>
        <a:bodyPr/>
        <a:lstStyle/>
        <a:p>
          <a:endParaRPr lang="en-US"/>
        </a:p>
      </dgm:t>
    </dgm:pt>
    <dgm:pt modelId="{8A249DEB-637C-4681-9566-F640A8119762}">
      <dgm:prSet/>
      <dgm:spPr/>
      <dgm:t>
        <a:bodyPr/>
        <a:lstStyle/>
        <a:p>
          <a:r>
            <a:rPr lang="en-US"/>
            <a:t>Mental Health Crisis Intervention</a:t>
          </a:r>
        </a:p>
      </dgm:t>
    </dgm:pt>
    <dgm:pt modelId="{FFDF3EB8-F646-4243-84E3-FACBE499DC0D}" type="parTrans" cxnId="{A438BEF5-84F6-4B03-A174-3CDD4A4ADF25}">
      <dgm:prSet/>
      <dgm:spPr/>
      <dgm:t>
        <a:bodyPr/>
        <a:lstStyle/>
        <a:p>
          <a:endParaRPr lang="en-US"/>
        </a:p>
      </dgm:t>
    </dgm:pt>
    <dgm:pt modelId="{D1959A85-4BC0-4521-AF25-533A898CAE67}" type="sibTrans" cxnId="{A438BEF5-84F6-4B03-A174-3CDD4A4ADF25}">
      <dgm:prSet/>
      <dgm:spPr/>
      <dgm:t>
        <a:bodyPr/>
        <a:lstStyle/>
        <a:p>
          <a:endParaRPr lang="en-US"/>
        </a:p>
      </dgm:t>
    </dgm:pt>
    <dgm:pt modelId="{1ABD5F9A-3544-41C9-99B9-C247FACAF795}">
      <dgm:prSet/>
      <dgm:spPr/>
      <dgm:t>
        <a:bodyPr/>
        <a:lstStyle/>
        <a:p>
          <a:r>
            <a:rPr lang="en-US"/>
            <a:t>Medical Health</a:t>
          </a:r>
        </a:p>
      </dgm:t>
    </dgm:pt>
    <dgm:pt modelId="{9E948CFD-AEEE-41FA-86AE-2B32AA56EF64}" type="parTrans" cxnId="{33A2B1E6-C8F7-4199-ADF0-10E85D40A8CE}">
      <dgm:prSet/>
      <dgm:spPr/>
      <dgm:t>
        <a:bodyPr/>
        <a:lstStyle/>
        <a:p>
          <a:endParaRPr lang="en-US"/>
        </a:p>
      </dgm:t>
    </dgm:pt>
    <dgm:pt modelId="{06C0CE96-5429-4519-9BF3-7CF6B935A3B9}" type="sibTrans" cxnId="{33A2B1E6-C8F7-4199-ADF0-10E85D40A8CE}">
      <dgm:prSet/>
      <dgm:spPr/>
      <dgm:t>
        <a:bodyPr/>
        <a:lstStyle/>
        <a:p>
          <a:endParaRPr lang="en-US"/>
        </a:p>
      </dgm:t>
    </dgm:pt>
    <dgm:pt modelId="{AABB4F89-881A-4724-A90B-538FAAAD2B96}">
      <dgm:prSet/>
      <dgm:spPr/>
      <dgm:t>
        <a:bodyPr/>
        <a:lstStyle/>
        <a:p>
          <a:r>
            <a:rPr lang="en-US"/>
            <a:t>Therapeutic Services</a:t>
          </a:r>
        </a:p>
      </dgm:t>
    </dgm:pt>
    <dgm:pt modelId="{2140A14F-4EE9-41CC-AA50-44594A8C54C1}" type="parTrans" cxnId="{6E85CD49-A614-4043-98F0-ACA45F30ACA4}">
      <dgm:prSet/>
      <dgm:spPr/>
      <dgm:t>
        <a:bodyPr/>
        <a:lstStyle/>
        <a:p>
          <a:endParaRPr lang="en-US"/>
        </a:p>
      </dgm:t>
    </dgm:pt>
    <dgm:pt modelId="{AB1BBC3D-47F6-4DE5-AB55-928707CD2486}" type="sibTrans" cxnId="{6E85CD49-A614-4043-98F0-ACA45F30ACA4}">
      <dgm:prSet/>
      <dgm:spPr/>
      <dgm:t>
        <a:bodyPr/>
        <a:lstStyle/>
        <a:p>
          <a:endParaRPr lang="en-US"/>
        </a:p>
      </dgm:t>
    </dgm:pt>
    <dgm:pt modelId="{290C0020-027F-4BA3-86F6-98ABD2C0AE01}">
      <dgm:prSet/>
      <dgm:spPr/>
      <dgm:t>
        <a:bodyPr/>
        <a:lstStyle/>
        <a:p>
          <a:r>
            <a:rPr lang="en-US"/>
            <a:t>Life Skills/Job Training</a:t>
          </a:r>
        </a:p>
      </dgm:t>
    </dgm:pt>
    <dgm:pt modelId="{D7C9F5C6-D2F6-46BF-93AE-13CB64BD1D1B}" type="parTrans" cxnId="{69C6EEDF-5BB1-4C6D-A0E0-C89D3A5A1590}">
      <dgm:prSet/>
      <dgm:spPr/>
      <dgm:t>
        <a:bodyPr/>
        <a:lstStyle/>
        <a:p>
          <a:endParaRPr lang="en-US"/>
        </a:p>
      </dgm:t>
    </dgm:pt>
    <dgm:pt modelId="{26B891CD-F0FD-4272-A79D-BBB24B92E9BD}" type="sibTrans" cxnId="{69C6EEDF-5BB1-4C6D-A0E0-C89D3A5A1590}">
      <dgm:prSet/>
      <dgm:spPr/>
      <dgm:t>
        <a:bodyPr/>
        <a:lstStyle/>
        <a:p>
          <a:endParaRPr lang="en-US"/>
        </a:p>
      </dgm:t>
    </dgm:pt>
    <dgm:pt modelId="{6F698452-866A-40FC-B8AF-04EF05D6432D}">
      <dgm:prSet/>
      <dgm:spPr/>
      <dgm:t>
        <a:bodyPr/>
        <a:lstStyle/>
        <a:p>
          <a:r>
            <a:rPr lang="en-US"/>
            <a:t>Pro-Social Enrichment Activities</a:t>
          </a:r>
        </a:p>
      </dgm:t>
    </dgm:pt>
    <dgm:pt modelId="{3848E0C2-26A1-43F2-89EA-6F43DE39CE8E}" type="parTrans" cxnId="{5864A9BC-396D-4A5C-8BA1-BB290419CE0C}">
      <dgm:prSet/>
      <dgm:spPr/>
      <dgm:t>
        <a:bodyPr/>
        <a:lstStyle/>
        <a:p>
          <a:endParaRPr lang="en-US"/>
        </a:p>
      </dgm:t>
    </dgm:pt>
    <dgm:pt modelId="{FC421755-BE79-4429-A480-A6327914982C}" type="sibTrans" cxnId="{5864A9BC-396D-4A5C-8BA1-BB290419CE0C}">
      <dgm:prSet/>
      <dgm:spPr/>
      <dgm:t>
        <a:bodyPr/>
        <a:lstStyle/>
        <a:p>
          <a:endParaRPr lang="en-US"/>
        </a:p>
      </dgm:t>
    </dgm:pt>
    <dgm:pt modelId="{78165FCC-2B37-42BF-B7DA-AE3C4BF3F4F3}">
      <dgm:prSet/>
      <dgm:spPr/>
      <dgm:t>
        <a:bodyPr/>
        <a:lstStyle/>
        <a:p>
          <a:r>
            <a:rPr lang="en-US"/>
            <a:t>Re-entry</a:t>
          </a:r>
        </a:p>
      </dgm:t>
    </dgm:pt>
    <dgm:pt modelId="{6B02C4C2-6239-46B1-9DFA-39965A7AC332}" type="parTrans" cxnId="{2F193310-5474-4568-96C4-40A82A418A60}">
      <dgm:prSet/>
      <dgm:spPr/>
      <dgm:t>
        <a:bodyPr/>
        <a:lstStyle/>
        <a:p>
          <a:endParaRPr lang="en-US"/>
        </a:p>
      </dgm:t>
    </dgm:pt>
    <dgm:pt modelId="{AEBD4A03-17A2-408B-9126-B6732CC019FA}" type="sibTrans" cxnId="{2F193310-5474-4568-96C4-40A82A418A60}">
      <dgm:prSet/>
      <dgm:spPr/>
      <dgm:t>
        <a:bodyPr/>
        <a:lstStyle/>
        <a:p>
          <a:endParaRPr lang="en-US"/>
        </a:p>
      </dgm:t>
    </dgm:pt>
    <dgm:pt modelId="{867BDBE4-811E-410B-BD71-528DB7121A9B}" type="pres">
      <dgm:prSet presAssocID="{E242FD13-F76B-4EBD-BE97-967302DEA387}" presName="linear" presStyleCnt="0">
        <dgm:presLayoutVars>
          <dgm:animLvl val="lvl"/>
          <dgm:resizeHandles val="exact"/>
        </dgm:presLayoutVars>
      </dgm:prSet>
      <dgm:spPr/>
    </dgm:pt>
    <dgm:pt modelId="{291203F8-0A24-4120-BBF8-18623474EE71}" type="pres">
      <dgm:prSet presAssocID="{2714F27C-3A53-4476-AA33-0D6DE7D45C03}" presName="parentText" presStyleLbl="node1" presStyleIdx="0" presStyleCnt="7">
        <dgm:presLayoutVars>
          <dgm:chMax val="0"/>
          <dgm:bulletEnabled val="1"/>
        </dgm:presLayoutVars>
      </dgm:prSet>
      <dgm:spPr/>
    </dgm:pt>
    <dgm:pt modelId="{3852F2F3-8511-46DE-A90F-E7BE16A2C2E6}" type="pres">
      <dgm:prSet presAssocID="{6C27448E-695C-4D8F-82CD-6F83F04172EA}" presName="spacer" presStyleCnt="0"/>
      <dgm:spPr/>
    </dgm:pt>
    <dgm:pt modelId="{57F92975-204D-4BA0-AA8E-E85D14689CB3}" type="pres">
      <dgm:prSet presAssocID="{8A249DEB-637C-4681-9566-F640A8119762}" presName="parentText" presStyleLbl="node1" presStyleIdx="1" presStyleCnt="7">
        <dgm:presLayoutVars>
          <dgm:chMax val="0"/>
          <dgm:bulletEnabled val="1"/>
        </dgm:presLayoutVars>
      </dgm:prSet>
      <dgm:spPr/>
    </dgm:pt>
    <dgm:pt modelId="{3941D5DC-15CD-44C7-AE64-8A288B4BBE54}" type="pres">
      <dgm:prSet presAssocID="{D1959A85-4BC0-4521-AF25-533A898CAE67}" presName="spacer" presStyleCnt="0"/>
      <dgm:spPr/>
    </dgm:pt>
    <dgm:pt modelId="{EB03D2EA-1BBF-48F8-8BBE-DA573D5C5F8F}" type="pres">
      <dgm:prSet presAssocID="{1ABD5F9A-3544-41C9-99B9-C247FACAF795}" presName="parentText" presStyleLbl="node1" presStyleIdx="2" presStyleCnt="7">
        <dgm:presLayoutVars>
          <dgm:chMax val="0"/>
          <dgm:bulletEnabled val="1"/>
        </dgm:presLayoutVars>
      </dgm:prSet>
      <dgm:spPr/>
    </dgm:pt>
    <dgm:pt modelId="{A2F1544E-8C31-48DC-B60B-33C40C9CCCB2}" type="pres">
      <dgm:prSet presAssocID="{06C0CE96-5429-4519-9BF3-7CF6B935A3B9}" presName="spacer" presStyleCnt="0"/>
      <dgm:spPr/>
    </dgm:pt>
    <dgm:pt modelId="{865F9E02-EFDB-4D2E-8F0D-B1469E66374E}" type="pres">
      <dgm:prSet presAssocID="{AABB4F89-881A-4724-A90B-538FAAAD2B96}" presName="parentText" presStyleLbl="node1" presStyleIdx="3" presStyleCnt="7">
        <dgm:presLayoutVars>
          <dgm:chMax val="0"/>
          <dgm:bulletEnabled val="1"/>
        </dgm:presLayoutVars>
      </dgm:prSet>
      <dgm:spPr/>
    </dgm:pt>
    <dgm:pt modelId="{164AA57E-F370-4DAE-84DB-534A467838FA}" type="pres">
      <dgm:prSet presAssocID="{AB1BBC3D-47F6-4DE5-AB55-928707CD2486}" presName="spacer" presStyleCnt="0"/>
      <dgm:spPr/>
    </dgm:pt>
    <dgm:pt modelId="{357B646F-0F27-40D0-8BA9-F9EC0592FAFC}" type="pres">
      <dgm:prSet presAssocID="{290C0020-027F-4BA3-86F6-98ABD2C0AE01}" presName="parentText" presStyleLbl="node1" presStyleIdx="4" presStyleCnt="7">
        <dgm:presLayoutVars>
          <dgm:chMax val="0"/>
          <dgm:bulletEnabled val="1"/>
        </dgm:presLayoutVars>
      </dgm:prSet>
      <dgm:spPr/>
    </dgm:pt>
    <dgm:pt modelId="{BA3DE716-657E-4A15-A9CE-CF18D1A4FBCD}" type="pres">
      <dgm:prSet presAssocID="{26B891CD-F0FD-4272-A79D-BBB24B92E9BD}" presName="spacer" presStyleCnt="0"/>
      <dgm:spPr/>
    </dgm:pt>
    <dgm:pt modelId="{56E5D258-06A9-4F5B-B327-DCAD4FA9CF5D}" type="pres">
      <dgm:prSet presAssocID="{6F698452-866A-40FC-B8AF-04EF05D6432D}" presName="parentText" presStyleLbl="node1" presStyleIdx="5" presStyleCnt="7">
        <dgm:presLayoutVars>
          <dgm:chMax val="0"/>
          <dgm:bulletEnabled val="1"/>
        </dgm:presLayoutVars>
      </dgm:prSet>
      <dgm:spPr/>
    </dgm:pt>
    <dgm:pt modelId="{23982859-2CF5-4D06-BC23-5111C57AB961}" type="pres">
      <dgm:prSet presAssocID="{FC421755-BE79-4429-A480-A6327914982C}" presName="spacer" presStyleCnt="0"/>
      <dgm:spPr/>
    </dgm:pt>
    <dgm:pt modelId="{676FD6E7-3EFB-47BE-92EF-E9746F8C1709}" type="pres">
      <dgm:prSet presAssocID="{78165FCC-2B37-42BF-B7DA-AE3C4BF3F4F3}" presName="parentText" presStyleLbl="node1" presStyleIdx="6" presStyleCnt="7">
        <dgm:presLayoutVars>
          <dgm:chMax val="0"/>
          <dgm:bulletEnabled val="1"/>
        </dgm:presLayoutVars>
      </dgm:prSet>
      <dgm:spPr/>
    </dgm:pt>
  </dgm:ptLst>
  <dgm:cxnLst>
    <dgm:cxn modelId="{486E5C05-5F10-42AD-A1F5-6D66B8E54C14}" type="presOf" srcId="{8A249DEB-637C-4681-9566-F640A8119762}" destId="{57F92975-204D-4BA0-AA8E-E85D14689CB3}" srcOrd="0" destOrd="0" presId="urn:microsoft.com/office/officeart/2005/8/layout/vList2"/>
    <dgm:cxn modelId="{2F193310-5474-4568-96C4-40A82A418A60}" srcId="{E242FD13-F76B-4EBD-BE97-967302DEA387}" destId="{78165FCC-2B37-42BF-B7DA-AE3C4BF3F4F3}" srcOrd="6" destOrd="0" parTransId="{6B02C4C2-6239-46B1-9DFA-39965A7AC332}" sibTransId="{AEBD4A03-17A2-408B-9126-B6732CC019FA}"/>
    <dgm:cxn modelId="{FB645D1C-2D99-49F4-AC9C-96848AA6CCBA}" srcId="{E242FD13-F76B-4EBD-BE97-967302DEA387}" destId="{2714F27C-3A53-4476-AA33-0D6DE7D45C03}" srcOrd="0" destOrd="0" parTransId="{996DA107-0E40-4536-AFA2-F8F32D4D4130}" sibTransId="{6C27448E-695C-4D8F-82CD-6F83F04172EA}"/>
    <dgm:cxn modelId="{4684CE22-79B6-46D9-B9CE-78628E9F58A7}" type="presOf" srcId="{290C0020-027F-4BA3-86F6-98ABD2C0AE01}" destId="{357B646F-0F27-40D0-8BA9-F9EC0592FAFC}" srcOrd="0" destOrd="0" presId="urn:microsoft.com/office/officeart/2005/8/layout/vList2"/>
    <dgm:cxn modelId="{35A97742-B80F-4BE7-BBE1-B43ED843F855}" type="presOf" srcId="{6F698452-866A-40FC-B8AF-04EF05D6432D}" destId="{56E5D258-06A9-4F5B-B327-DCAD4FA9CF5D}" srcOrd="0" destOrd="0" presId="urn:microsoft.com/office/officeart/2005/8/layout/vList2"/>
    <dgm:cxn modelId="{6E85CD49-A614-4043-98F0-ACA45F30ACA4}" srcId="{E242FD13-F76B-4EBD-BE97-967302DEA387}" destId="{AABB4F89-881A-4724-A90B-538FAAAD2B96}" srcOrd="3" destOrd="0" parTransId="{2140A14F-4EE9-41CC-AA50-44594A8C54C1}" sibTransId="{AB1BBC3D-47F6-4DE5-AB55-928707CD2486}"/>
    <dgm:cxn modelId="{2E1D558E-2B17-42C2-B937-EBE36416C08D}" type="presOf" srcId="{78165FCC-2B37-42BF-B7DA-AE3C4BF3F4F3}" destId="{676FD6E7-3EFB-47BE-92EF-E9746F8C1709}" srcOrd="0" destOrd="0" presId="urn:microsoft.com/office/officeart/2005/8/layout/vList2"/>
    <dgm:cxn modelId="{3DB584A2-AE62-46DD-8579-032E83B87F70}" type="presOf" srcId="{E242FD13-F76B-4EBD-BE97-967302DEA387}" destId="{867BDBE4-811E-410B-BD71-528DB7121A9B}" srcOrd="0" destOrd="0" presId="urn:microsoft.com/office/officeart/2005/8/layout/vList2"/>
    <dgm:cxn modelId="{5864A9BC-396D-4A5C-8BA1-BB290419CE0C}" srcId="{E242FD13-F76B-4EBD-BE97-967302DEA387}" destId="{6F698452-866A-40FC-B8AF-04EF05D6432D}" srcOrd="5" destOrd="0" parTransId="{3848E0C2-26A1-43F2-89EA-6F43DE39CE8E}" sibTransId="{FC421755-BE79-4429-A480-A6327914982C}"/>
    <dgm:cxn modelId="{8C351CBF-DE2B-4D95-A61D-34B37253CA14}" type="presOf" srcId="{AABB4F89-881A-4724-A90B-538FAAAD2B96}" destId="{865F9E02-EFDB-4D2E-8F0D-B1469E66374E}" srcOrd="0" destOrd="0" presId="urn:microsoft.com/office/officeart/2005/8/layout/vList2"/>
    <dgm:cxn modelId="{F5B7A1C5-40F6-4ADE-B4B8-DEC7537187E8}" type="presOf" srcId="{2714F27C-3A53-4476-AA33-0D6DE7D45C03}" destId="{291203F8-0A24-4120-BBF8-18623474EE71}" srcOrd="0" destOrd="0" presId="urn:microsoft.com/office/officeart/2005/8/layout/vList2"/>
    <dgm:cxn modelId="{BB33D2D8-C428-4904-9960-8EACA5C6CF8C}" type="presOf" srcId="{1ABD5F9A-3544-41C9-99B9-C247FACAF795}" destId="{EB03D2EA-1BBF-48F8-8BBE-DA573D5C5F8F}" srcOrd="0" destOrd="0" presId="urn:microsoft.com/office/officeart/2005/8/layout/vList2"/>
    <dgm:cxn modelId="{69C6EEDF-5BB1-4C6D-A0E0-C89D3A5A1590}" srcId="{E242FD13-F76B-4EBD-BE97-967302DEA387}" destId="{290C0020-027F-4BA3-86F6-98ABD2C0AE01}" srcOrd="4" destOrd="0" parTransId="{D7C9F5C6-D2F6-46BF-93AE-13CB64BD1D1B}" sibTransId="{26B891CD-F0FD-4272-A79D-BBB24B92E9BD}"/>
    <dgm:cxn modelId="{33A2B1E6-C8F7-4199-ADF0-10E85D40A8CE}" srcId="{E242FD13-F76B-4EBD-BE97-967302DEA387}" destId="{1ABD5F9A-3544-41C9-99B9-C247FACAF795}" srcOrd="2" destOrd="0" parTransId="{9E948CFD-AEEE-41FA-86AE-2B32AA56EF64}" sibTransId="{06C0CE96-5429-4519-9BF3-7CF6B935A3B9}"/>
    <dgm:cxn modelId="{A438BEF5-84F6-4B03-A174-3CDD4A4ADF25}" srcId="{E242FD13-F76B-4EBD-BE97-967302DEA387}" destId="{8A249DEB-637C-4681-9566-F640A8119762}" srcOrd="1" destOrd="0" parTransId="{FFDF3EB8-F646-4243-84E3-FACBE499DC0D}" sibTransId="{D1959A85-4BC0-4521-AF25-533A898CAE67}"/>
    <dgm:cxn modelId="{EAF19E4E-0A13-454A-8444-AA7962AC11F7}" type="presParOf" srcId="{867BDBE4-811E-410B-BD71-528DB7121A9B}" destId="{291203F8-0A24-4120-BBF8-18623474EE71}" srcOrd="0" destOrd="0" presId="urn:microsoft.com/office/officeart/2005/8/layout/vList2"/>
    <dgm:cxn modelId="{E2CFBEB7-61ED-4739-B0E6-8C0EDDBB112A}" type="presParOf" srcId="{867BDBE4-811E-410B-BD71-528DB7121A9B}" destId="{3852F2F3-8511-46DE-A90F-E7BE16A2C2E6}" srcOrd="1" destOrd="0" presId="urn:microsoft.com/office/officeart/2005/8/layout/vList2"/>
    <dgm:cxn modelId="{69FE3D8E-31F5-4860-897A-60912A9834E9}" type="presParOf" srcId="{867BDBE4-811E-410B-BD71-528DB7121A9B}" destId="{57F92975-204D-4BA0-AA8E-E85D14689CB3}" srcOrd="2" destOrd="0" presId="urn:microsoft.com/office/officeart/2005/8/layout/vList2"/>
    <dgm:cxn modelId="{9FBDCC50-1C00-4403-907C-9E8CECD9EB7A}" type="presParOf" srcId="{867BDBE4-811E-410B-BD71-528DB7121A9B}" destId="{3941D5DC-15CD-44C7-AE64-8A288B4BBE54}" srcOrd="3" destOrd="0" presId="urn:microsoft.com/office/officeart/2005/8/layout/vList2"/>
    <dgm:cxn modelId="{1AC2615C-770C-4E4B-9DB7-7EFEAC0263CC}" type="presParOf" srcId="{867BDBE4-811E-410B-BD71-528DB7121A9B}" destId="{EB03D2EA-1BBF-48F8-8BBE-DA573D5C5F8F}" srcOrd="4" destOrd="0" presId="urn:microsoft.com/office/officeart/2005/8/layout/vList2"/>
    <dgm:cxn modelId="{F958A7D9-5B36-4803-A4F1-85CC5D696129}" type="presParOf" srcId="{867BDBE4-811E-410B-BD71-528DB7121A9B}" destId="{A2F1544E-8C31-48DC-B60B-33C40C9CCCB2}" srcOrd="5" destOrd="0" presId="urn:microsoft.com/office/officeart/2005/8/layout/vList2"/>
    <dgm:cxn modelId="{145ECBE2-552F-437A-BAE5-F8BF921A8116}" type="presParOf" srcId="{867BDBE4-811E-410B-BD71-528DB7121A9B}" destId="{865F9E02-EFDB-4D2E-8F0D-B1469E66374E}" srcOrd="6" destOrd="0" presId="urn:microsoft.com/office/officeart/2005/8/layout/vList2"/>
    <dgm:cxn modelId="{07D99C1F-A636-433E-89BF-1B71210C7F30}" type="presParOf" srcId="{867BDBE4-811E-410B-BD71-528DB7121A9B}" destId="{164AA57E-F370-4DAE-84DB-534A467838FA}" srcOrd="7" destOrd="0" presId="urn:microsoft.com/office/officeart/2005/8/layout/vList2"/>
    <dgm:cxn modelId="{D0E704B0-3FE6-4871-9A47-763AD0A372CB}" type="presParOf" srcId="{867BDBE4-811E-410B-BD71-528DB7121A9B}" destId="{357B646F-0F27-40D0-8BA9-F9EC0592FAFC}" srcOrd="8" destOrd="0" presId="urn:microsoft.com/office/officeart/2005/8/layout/vList2"/>
    <dgm:cxn modelId="{15D60207-B45C-4F51-84B2-0D68C75DECB1}" type="presParOf" srcId="{867BDBE4-811E-410B-BD71-528DB7121A9B}" destId="{BA3DE716-657E-4A15-A9CE-CF18D1A4FBCD}" srcOrd="9" destOrd="0" presId="urn:microsoft.com/office/officeart/2005/8/layout/vList2"/>
    <dgm:cxn modelId="{107A6C85-1152-4EAC-8751-DD8CDF91A249}" type="presParOf" srcId="{867BDBE4-811E-410B-BD71-528DB7121A9B}" destId="{56E5D258-06A9-4F5B-B327-DCAD4FA9CF5D}" srcOrd="10" destOrd="0" presId="urn:microsoft.com/office/officeart/2005/8/layout/vList2"/>
    <dgm:cxn modelId="{7A96783C-8601-4D36-ADCE-520674443D4E}" type="presParOf" srcId="{867BDBE4-811E-410B-BD71-528DB7121A9B}" destId="{23982859-2CF5-4D06-BC23-5111C57AB961}" srcOrd="11" destOrd="0" presId="urn:microsoft.com/office/officeart/2005/8/layout/vList2"/>
    <dgm:cxn modelId="{9B24D5E5-A88F-439A-85D7-8D8550654B55}" type="presParOf" srcId="{867BDBE4-811E-410B-BD71-528DB7121A9B}" destId="{676FD6E7-3EFB-47BE-92EF-E9746F8C170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03F8-0A24-4120-BBF8-18623474EE71}">
      <dsp:nvSpPr>
        <dsp:cNvPr id="0" name=""/>
        <dsp:cNvSpPr/>
      </dsp:nvSpPr>
      <dsp:spPr>
        <a:xfrm>
          <a:off x="0" y="57554"/>
          <a:ext cx="6692813" cy="608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Education and Career Technical Training</a:t>
          </a:r>
        </a:p>
      </dsp:txBody>
      <dsp:txXfrm>
        <a:off x="29700" y="87254"/>
        <a:ext cx="6633413" cy="549000"/>
      </dsp:txXfrm>
    </dsp:sp>
    <dsp:sp modelId="{57F92975-204D-4BA0-AA8E-E85D14689CB3}">
      <dsp:nvSpPr>
        <dsp:cNvPr id="0" name=""/>
        <dsp:cNvSpPr/>
      </dsp:nvSpPr>
      <dsp:spPr>
        <a:xfrm>
          <a:off x="0" y="740834"/>
          <a:ext cx="6692813" cy="608400"/>
        </a:xfrm>
        <a:prstGeom prst="roundRect">
          <a:avLst/>
        </a:prstGeom>
        <a:gradFill rotWithShape="0">
          <a:gsLst>
            <a:gs pos="0">
              <a:schemeClr val="accent2">
                <a:hueOff val="-452075"/>
                <a:satOff val="-276"/>
                <a:lumOff val="1078"/>
                <a:alphaOff val="0"/>
                <a:tint val="96000"/>
                <a:lumMod val="100000"/>
              </a:schemeClr>
            </a:gs>
            <a:gs pos="78000">
              <a:schemeClr val="accent2">
                <a:hueOff val="-452075"/>
                <a:satOff val="-276"/>
                <a:lumOff val="107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Mental Health Crisis Intervention</a:t>
          </a:r>
        </a:p>
      </dsp:txBody>
      <dsp:txXfrm>
        <a:off x="29700" y="770534"/>
        <a:ext cx="6633413" cy="549000"/>
      </dsp:txXfrm>
    </dsp:sp>
    <dsp:sp modelId="{EB03D2EA-1BBF-48F8-8BBE-DA573D5C5F8F}">
      <dsp:nvSpPr>
        <dsp:cNvPr id="0" name=""/>
        <dsp:cNvSpPr/>
      </dsp:nvSpPr>
      <dsp:spPr>
        <a:xfrm>
          <a:off x="0" y="1424114"/>
          <a:ext cx="6692813" cy="608400"/>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Medical Health</a:t>
          </a:r>
        </a:p>
      </dsp:txBody>
      <dsp:txXfrm>
        <a:off x="29700" y="1453814"/>
        <a:ext cx="6633413" cy="549000"/>
      </dsp:txXfrm>
    </dsp:sp>
    <dsp:sp modelId="{865F9E02-EFDB-4D2E-8F0D-B1469E66374E}">
      <dsp:nvSpPr>
        <dsp:cNvPr id="0" name=""/>
        <dsp:cNvSpPr/>
      </dsp:nvSpPr>
      <dsp:spPr>
        <a:xfrm>
          <a:off x="0" y="2107394"/>
          <a:ext cx="6692813" cy="6084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Therapeutic Services</a:t>
          </a:r>
        </a:p>
      </dsp:txBody>
      <dsp:txXfrm>
        <a:off x="29700" y="2137094"/>
        <a:ext cx="6633413" cy="549000"/>
      </dsp:txXfrm>
    </dsp:sp>
    <dsp:sp modelId="{357B646F-0F27-40D0-8BA9-F9EC0592FAFC}">
      <dsp:nvSpPr>
        <dsp:cNvPr id="0" name=""/>
        <dsp:cNvSpPr/>
      </dsp:nvSpPr>
      <dsp:spPr>
        <a:xfrm>
          <a:off x="0" y="2790675"/>
          <a:ext cx="6692813" cy="608400"/>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Life Skills/Job Training</a:t>
          </a:r>
        </a:p>
      </dsp:txBody>
      <dsp:txXfrm>
        <a:off x="29700" y="2820375"/>
        <a:ext cx="6633413" cy="549000"/>
      </dsp:txXfrm>
    </dsp:sp>
    <dsp:sp modelId="{56E5D258-06A9-4F5B-B327-DCAD4FA9CF5D}">
      <dsp:nvSpPr>
        <dsp:cNvPr id="0" name=""/>
        <dsp:cNvSpPr/>
      </dsp:nvSpPr>
      <dsp:spPr>
        <a:xfrm>
          <a:off x="0" y="3473955"/>
          <a:ext cx="6692813" cy="608400"/>
        </a:xfrm>
        <a:prstGeom prst="roundRect">
          <a:avLst/>
        </a:prstGeom>
        <a:gradFill rotWithShape="0">
          <a:gsLst>
            <a:gs pos="0">
              <a:schemeClr val="accent2">
                <a:hueOff val="-2260375"/>
                <a:satOff val="-1380"/>
                <a:lumOff val="5392"/>
                <a:alphaOff val="0"/>
                <a:tint val="96000"/>
                <a:lumMod val="100000"/>
              </a:schemeClr>
            </a:gs>
            <a:gs pos="78000">
              <a:schemeClr val="accent2">
                <a:hueOff val="-2260375"/>
                <a:satOff val="-1380"/>
                <a:lumOff val="539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Pro-Social Enrichment Activities</a:t>
          </a:r>
        </a:p>
      </dsp:txBody>
      <dsp:txXfrm>
        <a:off x="29700" y="3503655"/>
        <a:ext cx="6633413" cy="549000"/>
      </dsp:txXfrm>
    </dsp:sp>
    <dsp:sp modelId="{676FD6E7-3EFB-47BE-92EF-E9746F8C1709}">
      <dsp:nvSpPr>
        <dsp:cNvPr id="0" name=""/>
        <dsp:cNvSpPr/>
      </dsp:nvSpPr>
      <dsp:spPr>
        <a:xfrm>
          <a:off x="0" y="4157235"/>
          <a:ext cx="6692813" cy="6084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Re-entry</a:t>
          </a:r>
        </a:p>
      </dsp:txBody>
      <dsp:txXfrm>
        <a:off x="29700" y="4186935"/>
        <a:ext cx="6633413"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3.73272" units="1/cm"/>
          <inkml:channelProperty channel="Y" name="resolution" value="38.13559" units="1/cm"/>
          <inkml:channelProperty channel="T" name="resolution" value="1" units="1/dev"/>
        </inkml:channelProperties>
      </inkml:inkSource>
      <inkml:timestamp xml:id="ts0" timeString="2023-04-06T17:41:20.923"/>
    </inkml:context>
    <inkml:brush xml:id="br0">
      <inkml:brushProperty name="width" value="0.23333" units="cm"/>
      <inkml:brushProperty name="height" value="0.46667" units="cm"/>
      <inkml:brushProperty name="color" value="#FFFFFF"/>
      <inkml:brushProperty name="tip" value="rectangle"/>
      <inkml:brushProperty name="rasterOp" value="maskPen"/>
      <inkml:brushProperty name="fitToCurve" value="1"/>
    </inkml:brush>
  </inkml:definitions>
  <inkml:trace contextRef="#ctx0" brushRef="#br0">3500 75 0,'-93'-31'78,"-61"31"-78,-32 0 16,62 0-16,-124 0 16,93 0-16,-31 0 15,62 0-15,-30 0 16,30 0-16,0 0 15,-62 0-15,31-31 16,-31 31-16,62 0 16,31 0-16,0 0 15,31 0-15,0 0 16,1 0-16,-1 0 16,31 0-1,0 0 1,-31 0-16,0 0 15,31 0 1,-31 0-16,0 0 16,0 0-16,-31 0 15,62 0 1,-31 0 0,0 0-16,31 0 15,0 0-15,0 0 78</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3.73272" units="1/cm"/>
          <inkml:channelProperty channel="Y" name="resolution" value="38.13559" units="1/cm"/>
          <inkml:channelProperty channel="T" name="resolution" value="1" units="1/dev"/>
        </inkml:channelProperties>
      </inkml:inkSource>
      <inkml:timestamp xml:id="ts0" timeString="2023-04-06T17:41:22.126"/>
    </inkml:context>
    <inkml:brush xml:id="br0">
      <inkml:brushProperty name="width" value="0.23333" units="cm"/>
      <inkml:brushProperty name="height" value="0.46667" units="cm"/>
      <inkml:brushProperty name="color" value="#FFFFFF"/>
      <inkml:brushProperty name="tip" value="rectangle"/>
      <inkml:brushProperty name="rasterOp" value="maskPen"/>
      <inkml:brushProperty name="fitToCurve" value="1"/>
    </inkml:brush>
  </inkml:definitions>
  <inkml:trace contextRef="#ctx0" brushRef="#br0">1 0 0,'31'0'62,"0"0"-31,0 0-31,31 0 16,-31 0-16,62 0 16,0 0-16,0 0 15,-31 0-15,0 0 16,0 0-16,-31 0 16,0 0-16</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3.73272" units="1/cm"/>
          <inkml:channelProperty channel="Y" name="resolution" value="38.13559" units="1/cm"/>
          <inkml:channelProperty channel="T" name="resolution" value="1" units="1/dev"/>
        </inkml:channelProperties>
      </inkml:inkSource>
      <inkml:timestamp xml:id="ts0" timeString="2023-04-06T17:41:22.571"/>
    </inkml:context>
    <inkml:brush xml:id="br0">
      <inkml:brushProperty name="width" value="0.23333" units="cm"/>
      <inkml:brushProperty name="height" value="0.46667"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280F9-4BF9-48D6-AE9E-2A0EA2FA7BD9}"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D54ED-917A-41A4-91F5-759FBA77BB17}" type="slidenum">
              <a:rPr lang="en-US" smtClean="0"/>
              <a:t>‹#›</a:t>
            </a:fld>
            <a:endParaRPr lang="en-US"/>
          </a:p>
        </p:txBody>
      </p:sp>
    </p:spTree>
    <p:extLst>
      <p:ext uri="{BB962C8B-B14F-4D97-AF65-F5344CB8AC3E}">
        <p14:creationId xmlns:p14="http://schemas.microsoft.com/office/powerpoint/2010/main" val="122433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6D786C-153E-4A76-B9BF-5455D0BAD207}"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Complex  work to meet the complex needs of youth at the furthest end of the </a:t>
            </a:r>
            <a:r>
              <a:rPr lang="en-US" altLang="en-US" dirty="0" err="1">
                <a:latin typeface="Arial" panose="020B0604020202020204" pitchFamily="34" charset="0"/>
              </a:rPr>
              <a:t>jj</a:t>
            </a:r>
            <a:r>
              <a:rPr lang="en-US" altLang="en-US" dirty="0">
                <a:latin typeface="Arial" panose="020B0604020202020204" pitchFamily="34" charset="0"/>
              </a:rPr>
              <a:t> continuum</a:t>
            </a:r>
          </a:p>
          <a:p>
            <a:r>
              <a:rPr lang="en-US" altLang="en-US" dirty="0">
                <a:latin typeface="Arial" panose="020B0604020202020204" pitchFamily="34" charset="0"/>
              </a:rPr>
              <a:t>SB 92 companion legislation supported a workgroup within Judicial Council to develop a sentencing matrix to address goals.</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E6C65B-2F04-4673-9D1E-5A4C0F36DA5D}"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ct val="0"/>
              </a:spcBef>
              <a:buNone/>
              <a:defRPr/>
            </a:pPr>
            <a:r>
              <a:rPr lang="en-US" altLang="en-US" sz="2400" dirty="0">
                <a:latin typeface="Arial" panose="020B0604020202020204" pitchFamily="34" charset="0"/>
                <a:cs typeface="Arial" panose="020B0604020202020204" pitchFamily="34" charset="0"/>
              </a:rPr>
              <a:t>The</a:t>
            </a:r>
            <a:r>
              <a:rPr lang="en-US" altLang="en-US" sz="2400" b="1" dirty="0">
                <a:latin typeface="Arial" panose="020B0604020202020204" pitchFamily="34" charset="0"/>
                <a:cs typeface="Arial" panose="020B0604020202020204" pitchFamily="34" charset="0"/>
              </a:rPr>
              <a:t> Sacramento County Office of Education (SCOE)</a:t>
            </a:r>
            <a:r>
              <a:rPr lang="en-US" altLang="en-US" sz="2400" dirty="0">
                <a:latin typeface="Arial" panose="020B0604020202020204" pitchFamily="34" charset="0"/>
                <a:cs typeface="Arial" panose="020B0604020202020204" pitchFamily="34" charset="0"/>
              </a:rPr>
              <a:t> offers VOYA residents three educational pathways based upon their age and graduation status:</a:t>
            </a:r>
          </a:p>
          <a:p>
            <a:pPr marL="0" indent="0" algn="just">
              <a:spcBef>
                <a:spcPct val="0"/>
              </a:spcBef>
              <a:buNone/>
              <a:defRPr/>
            </a:pPr>
            <a:endParaRPr lang="en-US" altLang="en-US" sz="2400" dirty="0">
              <a:latin typeface="Arial" panose="020B0604020202020204" pitchFamily="34" charset="0"/>
              <a:cs typeface="Arial" panose="020B0604020202020204" pitchFamily="34" charset="0"/>
            </a:endParaRPr>
          </a:p>
          <a:p>
            <a:pPr marL="914400" lvl="1" indent="-342900" algn="just">
              <a:spcBef>
                <a:spcPct val="0"/>
              </a:spcBef>
              <a:defRPr/>
            </a:pPr>
            <a:r>
              <a:rPr lang="en-US" altLang="en-US" dirty="0">
                <a:latin typeface="Arial" panose="020B0604020202020204" pitchFamily="34" charset="0"/>
                <a:cs typeface="Arial" panose="020B0604020202020204" pitchFamily="34" charset="0"/>
              </a:rPr>
              <a:t>High School Diploma Program or </a:t>
            </a:r>
            <a:r>
              <a:rPr lang="en-US" altLang="en-US" dirty="0" err="1">
                <a:latin typeface="Arial" panose="020B0604020202020204" pitchFamily="34" charset="0"/>
                <a:cs typeface="Arial" panose="020B0604020202020204" pitchFamily="34" charset="0"/>
              </a:rPr>
              <a:t>HiSET</a:t>
            </a:r>
            <a:r>
              <a:rPr lang="en-US" altLang="en-US" dirty="0">
                <a:latin typeface="Arial" panose="020B0604020202020204" pitchFamily="34" charset="0"/>
                <a:cs typeface="Arial" panose="020B0604020202020204" pitchFamily="34" charset="0"/>
              </a:rPr>
              <a:t> Program</a:t>
            </a:r>
          </a:p>
          <a:p>
            <a:pPr marL="914400" lvl="1" indent="-342900" algn="just">
              <a:spcBef>
                <a:spcPct val="0"/>
              </a:spcBef>
              <a:defRPr/>
            </a:pPr>
            <a:r>
              <a:rPr lang="en-US" dirty="0">
                <a:latin typeface="Arial" panose="020B0604020202020204" pitchFamily="34" charset="0"/>
                <a:cs typeface="Arial" panose="020B0604020202020204" pitchFamily="34" charset="0"/>
              </a:rPr>
              <a:t>College: Associate Degree/Transferable Credits</a:t>
            </a:r>
          </a:p>
          <a:p>
            <a:pPr marL="914400" lvl="1" indent="-342900" algn="just">
              <a:spcBef>
                <a:spcPct val="0"/>
              </a:spcBef>
              <a:defRPr/>
            </a:pPr>
            <a:r>
              <a:rPr lang="en-US" dirty="0">
                <a:latin typeface="Arial" panose="020B0604020202020204" pitchFamily="34" charset="0"/>
                <a:cs typeface="Arial" panose="020B0604020202020204" pitchFamily="34" charset="0"/>
              </a:rPr>
              <a:t>Career Technical Education</a:t>
            </a:r>
          </a:p>
          <a:p>
            <a:pPr marL="1771650" lvl="3" indent="-342900" algn="just">
              <a:spcBef>
                <a:spcPct val="0"/>
              </a:spcBef>
              <a:defRPr/>
            </a:pPr>
            <a:r>
              <a:rPr lang="en-US" sz="2400" dirty="0">
                <a:latin typeface="Arial" panose="020B0604020202020204" pitchFamily="34" charset="0"/>
                <a:cs typeface="Arial" panose="020B0604020202020204" pitchFamily="34" charset="0"/>
              </a:rPr>
              <a:t>Northern California Construction </a:t>
            </a:r>
          </a:p>
          <a:p>
            <a:pPr marL="1771650" lvl="3" indent="-342900" algn="just">
              <a:spcBef>
                <a:spcPct val="0"/>
              </a:spcBef>
              <a:defRPr/>
            </a:pPr>
            <a:r>
              <a:rPr lang="en-US" sz="2400" dirty="0">
                <a:latin typeface="Arial" panose="020B0604020202020204" pitchFamily="34" charset="0"/>
                <a:cs typeface="Arial" panose="020B0604020202020204" pitchFamily="34" charset="0"/>
              </a:rPr>
              <a:t>Culinary </a:t>
            </a:r>
            <a:r>
              <a:rPr lang="en-US" altLang="en-US"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Mental Health Services:</a:t>
            </a:r>
          </a:p>
          <a:p>
            <a:r>
              <a:rPr lang="en-US" altLang="en-US" dirty="0">
                <a:latin typeface="Arial" panose="020B0604020202020204" pitchFamily="34" charset="0"/>
              </a:rPr>
              <a:t>Sacramento County Behavioral Health Services (BHS) currently has six clinicians who serve every youth at the Youth Detention Facility and facilitates a weekly Special Needs meeting to identify youth requiring a multi-disciplinary need for treatment.</a:t>
            </a:r>
          </a:p>
          <a:p>
            <a:r>
              <a:rPr lang="en-US" altLang="en-US" dirty="0">
                <a:latin typeface="Arial" panose="020B0604020202020204" pitchFamily="34" charset="0"/>
              </a:rPr>
              <a:t>Some of the services include:</a:t>
            </a:r>
          </a:p>
          <a:p>
            <a:r>
              <a:rPr lang="en-US" altLang="en-US" dirty="0">
                <a:latin typeface="Arial" panose="020B0604020202020204" pitchFamily="34" charset="0"/>
              </a:rPr>
              <a:t>• Assessment</a:t>
            </a:r>
          </a:p>
          <a:p>
            <a:r>
              <a:rPr lang="en-US" altLang="en-US" dirty="0">
                <a:latin typeface="Arial" panose="020B0604020202020204" pitchFamily="34" charset="0"/>
              </a:rPr>
              <a:t>• Crisis intervention</a:t>
            </a:r>
          </a:p>
          <a:p>
            <a:r>
              <a:rPr lang="en-US" altLang="en-US" dirty="0">
                <a:latin typeface="Arial" panose="020B0604020202020204" pitchFamily="34" charset="0"/>
              </a:rPr>
              <a:t>• Suicide Prevention</a:t>
            </a:r>
          </a:p>
          <a:p>
            <a:r>
              <a:rPr lang="en-US" altLang="en-US" dirty="0">
                <a:latin typeface="Arial" panose="020B0604020202020204" pitchFamily="34" charset="0"/>
              </a:rPr>
              <a:t>• Medication Support Services</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Medical Health Services:</a:t>
            </a:r>
          </a:p>
          <a:p>
            <a:r>
              <a:rPr lang="en-US" altLang="en-US" dirty="0">
                <a:latin typeface="Arial" panose="020B0604020202020204" pitchFamily="34" charset="0"/>
              </a:rPr>
              <a:t>The Juvenile Correctional Health Program offers:</a:t>
            </a:r>
          </a:p>
          <a:p>
            <a:r>
              <a:rPr lang="en-US" altLang="en-US" dirty="0">
                <a:latin typeface="Arial" panose="020B0604020202020204" pitchFamily="34" charset="0"/>
              </a:rPr>
              <a:t>• Health Screenings and Education</a:t>
            </a:r>
          </a:p>
          <a:p>
            <a:r>
              <a:rPr lang="en-US" altLang="en-US" dirty="0">
                <a:latin typeface="Arial" panose="020B0604020202020204" pitchFamily="34" charset="0"/>
              </a:rPr>
              <a:t>• Immunizations</a:t>
            </a:r>
          </a:p>
          <a:p>
            <a:r>
              <a:rPr lang="en-US" altLang="en-US" dirty="0">
                <a:latin typeface="Arial" panose="020B0604020202020204" pitchFamily="34" charset="0"/>
              </a:rPr>
              <a:t>• Routine Medical, Emergency, and Infirmary Care</a:t>
            </a:r>
          </a:p>
          <a:p>
            <a:r>
              <a:rPr lang="en-US" altLang="en-US" dirty="0">
                <a:latin typeface="Arial" panose="020B0604020202020204" pitchFamily="34" charset="0"/>
              </a:rPr>
              <a:t>• Specialty Care and Case Management</a:t>
            </a:r>
          </a:p>
          <a:p>
            <a:r>
              <a:rPr lang="en-US" altLang="en-US" dirty="0">
                <a:latin typeface="Arial" panose="020B0604020202020204" pitchFamily="34" charset="0"/>
              </a:rPr>
              <a:t>• Dental Care</a:t>
            </a:r>
          </a:p>
          <a:p>
            <a:r>
              <a:rPr lang="en-US" altLang="en-US" dirty="0">
                <a:latin typeface="Arial" panose="020B0604020202020204" pitchFamily="34" charset="0"/>
              </a:rPr>
              <a:t>• Vision Exams and on-site Optometry</a:t>
            </a:r>
          </a:p>
          <a:p>
            <a:r>
              <a:rPr lang="en-US" altLang="en-US" dirty="0">
                <a:latin typeface="Arial" panose="020B0604020202020204" pitchFamily="34" charset="0"/>
              </a:rPr>
              <a:t>• Referrals to Mental Health Services</a:t>
            </a:r>
          </a:p>
          <a:p>
            <a:r>
              <a:rPr lang="en-US" altLang="en-US" dirty="0">
                <a:latin typeface="Arial" panose="020B0604020202020204" pitchFamily="34" charset="0"/>
              </a:rPr>
              <a:t>Staff includes Physicians, Dentists, Registered Nurses, Pharmacists, and a Program Manager</a:t>
            </a:r>
          </a:p>
          <a:p>
            <a:endParaRPr lang="en-US" altLang="en-US" dirty="0">
              <a:latin typeface="Arial" panose="020B0604020202020204" pitchFamily="34" charset="0"/>
            </a:endParaRPr>
          </a:p>
          <a:p>
            <a:r>
              <a:rPr lang="en-US" altLang="en-US" b="1" dirty="0">
                <a:latin typeface="Arial" panose="020B0604020202020204" pitchFamily="34" charset="0"/>
              </a:rPr>
              <a:t>VOYA Treatment Partner:</a:t>
            </a:r>
          </a:p>
          <a:p>
            <a:r>
              <a:rPr lang="en-US" altLang="en-US" dirty="0">
                <a:latin typeface="Arial" panose="020B0604020202020204" pitchFamily="34" charset="0"/>
              </a:rPr>
              <a:t>Stanford Sierra Youth &amp; Families (SSYAF) provides individualized services, including: </a:t>
            </a:r>
          </a:p>
          <a:p>
            <a:r>
              <a:rPr lang="en-US" altLang="en-US" dirty="0">
                <a:latin typeface="Arial" panose="020B0604020202020204" pitchFamily="34" charset="0"/>
              </a:rPr>
              <a:t>• A collaborative assessment</a:t>
            </a:r>
          </a:p>
          <a:p>
            <a:r>
              <a:rPr lang="en-US" altLang="en-US" dirty="0">
                <a:latin typeface="Arial" panose="020B0604020202020204" pitchFamily="34" charset="0"/>
              </a:rPr>
              <a:t>• Collaboration and partnership with officers assigned to the VOYA Unit</a:t>
            </a:r>
          </a:p>
          <a:p>
            <a:r>
              <a:rPr lang="en-US" altLang="en-US" dirty="0">
                <a:latin typeface="Arial" panose="020B0604020202020204" pitchFamily="34" charset="0"/>
              </a:rPr>
              <a:t>• Individual and group treatment (using evidence based and promising practices)</a:t>
            </a:r>
          </a:p>
          <a:p>
            <a:r>
              <a:rPr lang="en-US" altLang="en-US" dirty="0">
                <a:latin typeface="Arial" panose="020B0604020202020204" pitchFamily="34" charset="0"/>
              </a:rPr>
              <a:t>• Pro-social activities </a:t>
            </a:r>
          </a:p>
          <a:p>
            <a:r>
              <a:rPr lang="en-US" altLang="en-US" dirty="0">
                <a:latin typeface="Arial" panose="020B0604020202020204" pitchFamily="34" charset="0"/>
              </a:rPr>
              <a:t>• Peer mentoring</a:t>
            </a:r>
          </a:p>
          <a:p>
            <a:r>
              <a:rPr lang="en-US" altLang="en-US" dirty="0">
                <a:latin typeface="Arial" panose="020B0604020202020204" pitchFamily="34" charset="0"/>
              </a:rPr>
              <a:t>• Aftercare/re-entry community supportive service</a:t>
            </a:r>
          </a:p>
          <a:p>
            <a:endParaRPr lang="en-US" dirty="0"/>
          </a:p>
        </p:txBody>
      </p:sp>
      <p:sp>
        <p:nvSpPr>
          <p:cNvPr id="4" name="Slide Number Placeholder 3"/>
          <p:cNvSpPr>
            <a:spLocks noGrp="1"/>
          </p:cNvSpPr>
          <p:nvPr>
            <p:ph type="sldNum" sz="quarter" idx="5"/>
          </p:nvPr>
        </p:nvSpPr>
        <p:spPr/>
        <p:txBody>
          <a:bodyPr/>
          <a:lstStyle/>
          <a:p>
            <a:fld id="{D57D54ED-917A-41A4-91F5-759FBA77BB17}" type="slidenum">
              <a:rPr lang="en-US" smtClean="0"/>
              <a:t>3</a:t>
            </a:fld>
            <a:endParaRPr lang="en-US"/>
          </a:p>
        </p:txBody>
      </p:sp>
    </p:spTree>
    <p:extLst>
      <p:ext uri="{BB962C8B-B14F-4D97-AF65-F5344CB8AC3E}">
        <p14:creationId xmlns:p14="http://schemas.microsoft.com/office/powerpoint/2010/main" val="296383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D54ED-917A-41A4-91F5-759FBA77BB17}" type="slidenum">
              <a:rPr lang="en-US" smtClean="0"/>
              <a:t>4</a:t>
            </a:fld>
            <a:endParaRPr lang="en-US"/>
          </a:p>
        </p:txBody>
      </p:sp>
    </p:spTree>
    <p:extLst>
      <p:ext uri="{BB962C8B-B14F-4D97-AF65-F5344CB8AC3E}">
        <p14:creationId xmlns:p14="http://schemas.microsoft.com/office/powerpoint/2010/main" val="134188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19834F-6D2E-49C5-8EB2-2B0B39381BA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Youth and family voice and choice</a:t>
            </a:r>
          </a:p>
          <a:p>
            <a:endParaRPr lang="en-US" altLang="en-US" dirty="0">
              <a:latin typeface="Arial" panose="020B0604020202020204" pitchFamily="34" charset="0"/>
            </a:endParaRPr>
          </a:p>
          <a:p>
            <a:r>
              <a:rPr lang="en-US" altLang="en-US" dirty="0">
                <a:latin typeface="Arial" panose="020B0604020202020204" pitchFamily="34" charset="0"/>
              </a:rPr>
              <a:t>Early and ongoing collaborative planning</a:t>
            </a:r>
          </a:p>
          <a:p>
            <a:endParaRPr lang="en-US" altLang="en-US" dirty="0">
              <a:latin typeface="Arial" panose="020B0604020202020204" pitchFamily="34" charset="0"/>
            </a:endParaRPr>
          </a:p>
          <a:p>
            <a:r>
              <a:rPr lang="en-US" altLang="en-US" dirty="0">
                <a:latin typeface="Arial" panose="020B0604020202020204" pitchFamily="34" charset="0"/>
              </a:rPr>
              <a:t>VOYA Re-Entry is facilitated by specialized Juvenile Field officers who work with youth returning to the community, providing intentional coordination for community transition and stabilization through a teaming process that includes:</a:t>
            </a:r>
          </a:p>
          <a:p>
            <a:r>
              <a:rPr lang="en-US" altLang="en-US" dirty="0">
                <a:latin typeface="Arial" panose="020B0604020202020204" pitchFamily="34" charset="0"/>
              </a:rPr>
              <a:t>• a comprehensive assessment based on strengths and needs,</a:t>
            </a:r>
          </a:p>
          <a:p>
            <a:r>
              <a:rPr lang="en-US" altLang="en-US" dirty="0">
                <a:latin typeface="Arial" panose="020B0604020202020204" pitchFamily="34" charset="0"/>
              </a:rPr>
              <a:t>• development of individualized case and transition plan,</a:t>
            </a:r>
          </a:p>
          <a:p>
            <a:r>
              <a:rPr lang="en-US" altLang="en-US" dirty="0">
                <a:latin typeface="Arial" panose="020B0604020202020204" pitchFamily="34" charset="0"/>
              </a:rPr>
              <a:t>• Community-based service support and connection, and</a:t>
            </a:r>
          </a:p>
          <a:p>
            <a:r>
              <a:rPr lang="en-US" altLang="en-US" dirty="0">
                <a:latin typeface="Arial" panose="020B0604020202020204" pitchFamily="34" charset="0"/>
              </a:rPr>
              <a:t>• Family engagement</a:t>
            </a:r>
          </a:p>
          <a:p>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B35A4D-83F4-46F7-93E6-1EE873F17C8C}"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DJJ Returnees: All but 2 youth have returned to the care and custody of Sacramento County through the 731.1 WIC process of recalling the commitment to DJJ and redisposition of cases. Several cases have resolved with various outcomes (commitments to VOYA; released to the community under probation’s supervision under on the reentry caseload) while several are still pending resolution of their case.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6A5CAD-6429-4628-89BA-1EE6FF8019AF}"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FE204F-5DD4-45DF-9615-347FD5DC40DD}" type="slidenum">
              <a:rPr lang="en-US" altLang="en-US" smtClean="0"/>
              <a:pPr/>
              <a:t>9</a:t>
            </a:fld>
            <a:endParaRPr lang="en-US" altLang="en-US"/>
          </a:p>
        </p:txBody>
      </p:sp>
    </p:spTree>
    <p:extLst>
      <p:ext uri="{BB962C8B-B14F-4D97-AF65-F5344CB8AC3E}">
        <p14:creationId xmlns:p14="http://schemas.microsoft.com/office/powerpoint/2010/main" val="130362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B2D8FA-E1E5-49CE-9A85-54533968B8C0}"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259346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85644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373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80107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477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237126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3500364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57977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422B-ED14-A6AC-58CD-984AFA210D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4ACCF7-1155-CDD0-88C3-B9FFDC552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62C32E-4FB9-0568-570A-CC85C3A8B338}"/>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5" name="Footer Placeholder 4">
            <a:extLst>
              <a:ext uri="{FF2B5EF4-FFF2-40B4-BE49-F238E27FC236}">
                <a16:creationId xmlns:a16="http://schemas.microsoft.com/office/drawing/2014/main" id="{D0778409-CA5A-2D16-B9CA-8543BB694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B5B06-1221-ED31-1038-00632A5EC778}"/>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3217399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72A2-0EEC-73BB-71E8-AD1CC14F1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23C8E-CD31-DE79-E2B6-01E7FD1D12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D1225-3D7C-5CA5-608B-4140D827147A}"/>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5" name="Footer Placeholder 4">
            <a:extLst>
              <a:ext uri="{FF2B5EF4-FFF2-40B4-BE49-F238E27FC236}">
                <a16:creationId xmlns:a16="http://schemas.microsoft.com/office/drawing/2014/main" id="{9C04BA66-535C-851A-ECFD-75C945D50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401CA-A18D-A540-EAAC-C35A73908959}"/>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1936538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577A-0CF5-5F07-F705-B4ADF94AA3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AE483E-20CB-896D-7C91-8DE5D227CB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39286-B527-2E4C-AF50-5F46CB2298FA}"/>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5" name="Footer Placeholder 4">
            <a:extLst>
              <a:ext uri="{FF2B5EF4-FFF2-40B4-BE49-F238E27FC236}">
                <a16:creationId xmlns:a16="http://schemas.microsoft.com/office/drawing/2014/main" id="{63FA13C5-3DE0-A41A-558F-8F9ACFC3C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220F5-E564-D7BC-F7B7-1EDF91471D11}"/>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208367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39594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2691-2A2E-AE5A-986D-1437EFC92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C7C4B-CE3C-C351-1438-63A8D8F97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108E9-0445-A366-5B1B-005A5805D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572302-AAA2-CFEA-3252-19E78F0517AF}"/>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6" name="Footer Placeholder 5">
            <a:extLst>
              <a:ext uri="{FF2B5EF4-FFF2-40B4-BE49-F238E27FC236}">
                <a16:creationId xmlns:a16="http://schemas.microsoft.com/office/drawing/2014/main" id="{BCF28B08-8777-F21C-AA59-76D14ECD8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C853A-D800-3118-D462-F5B3687FF780}"/>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2393635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303A-22E1-8AE8-FFF2-9AF02CC18B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5B1A64-6C43-102F-D12E-C12803122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026698-0889-7426-8965-26184C7FC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8C5E5-0A43-069D-DD49-A1387D1F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42D43C-5491-DDA1-9395-619618F236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684BF6-06AF-944D-2238-23F3FB170500}"/>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8" name="Footer Placeholder 7">
            <a:extLst>
              <a:ext uri="{FF2B5EF4-FFF2-40B4-BE49-F238E27FC236}">
                <a16:creationId xmlns:a16="http://schemas.microsoft.com/office/drawing/2014/main" id="{A1E2E3EA-96AD-3AE2-B324-ED5AF73FED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7FF5BF-C1FF-6654-3F53-EA6096179468}"/>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252125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B898-D5EC-3D8C-4445-22C0AF89A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99B67-7D75-6CCF-D3BF-207E0658E0DB}"/>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4" name="Footer Placeholder 3">
            <a:extLst>
              <a:ext uri="{FF2B5EF4-FFF2-40B4-BE49-F238E27FC236}">
                <a16:creationId xmlns:a16="http://schemas.microsoft.com/office/drawing/2014/main" id="{BD25953F-529D-E6A3-2199-33058F8EF1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E249F5-8DF9-DCD4-5206-ABB8A5EE780E}"/>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1900392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5D18A-A71E-42F1-8738-E72F9E08F536}"/>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3" name="Footer Placeholder 2">
            <a:extLst>
              <a:ext uri="{FF2B5EF4-FFF2-40B4-BE49-F238E27FC236}">
                <a16:creationId xmlns:a16="http://schemas.microsoft.com/office/drawing/2014/main" id="{842384DA-B7EE-AC15-DC6E-FFBCA9CD5B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1FBEA-D373-5DBD-0ADF-D0765508D2DB}"/>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2598644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085C-084D-0514-73FF-488B79C21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CCD91F-5EDF-AB6D-4DD9-05CD4113C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379D32-813E-D9E6-AB8A-BEA1099EB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31C49-A1D5-8054-3605-BD2595AEFC8E}"/>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6" name="Footer Placeholder 5">
            <a:extLst>
              <a:ext uri="{FF2B5EF4-FFF2-40B4-BE49-F238E27FC236}">
                <a16:creationId xmlns:a16="http://schemas.microsoft.com/office/drawing/2014/main" id="{8A788E5A-6714-9860-4BB0-EA99B84FE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5A190-C939-4FAD-9785-5C208D2CECBB}"/>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118672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7BF3-6F29-8F9B-2BCA-7725F5C6B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4BDC69-BFD7-D234-7C1C-9FDB41FCD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38BEE7-0763-E77A-BB06-335F4CED7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48B7AC-C2E7-4139-9A6A-490022E4F558}"/>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6" name="Footer Placeholder 5">
            <a:extLst>
              <a:ext uri="{FF2B5EF4-FFF2-40B4-BE49-F238E27FC236}">
                <a16:creationId xmlns:a16="http://schemas.microsoft.com/office/drawing/2014/main" id="{B760E3D9-1C61-1E7D-C47D-D1C5F69BF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3983A-40F2-81F0-73E1-BA2F44B2EB2D}"/>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366212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1B3D-23DD-B6DE-0B5F-EC5A93FE2E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D3FAD-8EDE-79A1-17C6-BA3615C172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4B55-F1E4-DF0F-66DA-C0AC0BD33A8B}"/>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5" name="Footer Placeholder 4">
            <a:extLst>
              <a:ext uri="{FF2B5EF4-FFF2-40B4-BE49-F238E27FC236}">
                <a16:creationId xmlns:a16="http://schemas.microsoft.com/office/drawing/2014/main" id="{361BAFEE-A81E-8250-D4A4-54DBA6B4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9E266-D805-04A3-0550-EDCF0A596767}"/>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2822120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58E32-F8C3-4EF2-0149-EEC332DA52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BBEE6-E3AB-7FA0-3097-ED83B18AC2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1E3D1-4BAE-CA25-3EFA-195670D30E48}"/>
              </a:ext>
            </a:extLst>
          </p:cNvPr>
          <p:cNvSpPr>
            <a:spLocks noGrp="1"/>
          </p:cNvSpPr>
          <p:nvPr>
            <p:ph type="dt" sz="half" idx="10"/>
          </p:nvPr>
        </p:nvSpPr>
        <p:spPr/>
        <p:txBody>
          <a:bodyPr/>
          <a:lstStyle/>
          <a:p>
            <a:fld id="{2DCCD759-18A0-43C3-AA8C-7FB1126957BA}" type="datetimeFigureOut">
              <a:rPr lang="en-US" smtClean="0"/>
              <a:t>6/16/2023</a:t>
            </a:fld>
            <a:endParaRPr lang="en-US"/>
          </a:p>
        </p:txBody>
      </p:sp>
      <p:sp>
        <p:nvSpPr>
          <p:cNvPr id="5" name="Footer Placeholder 4">
            <a:extLst>
              <a:ext uri="{FF2B5EF4-FFF2-40B4-BE49-F238E27FC236}">
                <a16:creationId xmlns:a16="http://schemas.microsoft.com/office/drawing/2014/main" id="{DA036654-D894-5585-F8D3-DF9E5DEB7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BED5-0493-D26A-99AB-7367FEF4C232}"/>
              </a:ext>
            </a:extLst>
          </p:cNvPr>
          <p:cNvSpPr>
            <a:spLocks noGrp="1"/>
          </p:cNvSpPr>
          <p:nvPr>
            <p:ph type="sldNum" sz="quarter" idx="12"/>
          </p:nvPr>
        </p:nvSpPr>
        <p:spPr/>
        <p:txBody>
          <a:bodyPr/>
          <a:lstStyle/>
          <a:p>
            <a:fld id="{80B5AD75-F394-4D03-8B72-FFFB05FF32C2}" type="slidenum">
              <a:rPr lang="en-US" smtClean="0"/>
              <a:t>‹#›</a:t>
            </a:fld>
            <a:endParaRPr lang="en-US"/>
          </a:p>
        </p:txBody>
      </p:sp>
    </p:spTree>
    <p:extLst>
      <p:ext uri="{BB962C8B-B14F-4D97-AF65-F5344CB8AC3E}">
        <p14:creationId xmlns:p14="http://schemas.microsoft.com/office/powerpoint/2010/main" val="148218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100C4-F328-4651-9A40-D029E2D19F3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28121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9100C4-F328-4651-9A40-D029E2D19F3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232971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9100C4-F328-4651-9A40-D029E2D19F3F}" type="datetimeFigureOut">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410296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9100C4-F328-4651-9A40-D029E2D19F3F}" type="datetimeFigureOut">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52641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100C4-F328-4651-9A40-D029E2D19F3F}" type="datetimeFigureOut">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324811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9100C4-F328-4651-9A40-D029E2D19F3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CDC2E-966B-473E-93D7-27930A49941F}" type="slidenum">
              <a:rPr lang="en-US" smtClean="0"/>
              <a:t>‹#›</a:t>
            </a:fld>
            <a:endParaRPr lang="en-US"/>
          </a:p>
        </p:txBody>
      </p:sp>
    </p:spTree>
    <p:extLst>
      <p:ext uri="{BB962C8B-B14F-4D97-AF65-F5344CB8AC3E}">
        <p14:creationId xmlns:p14="http://schemas.microsoft.com/office/powerpoint/2010/main" val="429359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CDC2E-966B-473E-93D7-27930A49941F}" type="slidenum">
              <a:rPr lang="en-US" smtClean="0"/>
              <a:t>‹#›</a:t>
            </a:fld>
            <a:endParaRPr lang="en-US"/>
          </a:p>
        </p:txBody>
      </p:sp>
      <p:sp>
        <p:nvSpPr>
          <p:cNvPr id="5" name="Date Placeholder 4"/>
          <p:cNvSpPr>
            <a:spLocks noGrp="1"/>
          </p:cNvSpPr>
          <p:nvPr>
            <p:ph type="dt" sz="half" idx="10"/>
          </p:nvPr>
        </p:nvSpPr>
        <p:spPr/>
        <p:txBody>
          <a:bodyPr/>
          <a:lstStyle/>
          <a:p>
            <a:fld id="{C09100C4-F328-4651-9A40-D029E2D19F3F}" type="datetimeFigureOut">
              <a:rPr lang="en-US" smtClean="0"/>
              <a:t>6/16/2023</a:t>
            </a:fld>
            <a:endParaRPr lang="en-US"/>
          </a:p>
        </p:txBody>
      </p:sp>
    </p:spTree>
    <p:extLst>
      <p:ext uri="{BB962C8B-B14F-4D97-AF65-F5344CB8AC3E}">
        <p14:creationId xmlns:p14="http://schemas.microsoft.com/office/powerpoint/2010/main" val="190546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9100C4-F328-4651-9A40-D029E2D19F3F}" type="datetimeFigureOut">
              <a:rPr lang="en-US" smtClean="0"/>
              <a:t>6/16/2023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ECDC2E-966B-473E-93D7-27930A49941F}" type="slidenum">
              <a:rPr lang="en-US" smtClean="0"/>
              <a:t>‹#›</a:t>
            </a:fld>
            <a:endParaRPr lang="en-US"/>
          </a:p>
        </p:txBody>
      </p:sp>
    </p:spTree>
    <p:extLst>
      <p:ext uri="{BB962C8B-B14F-4D97-AF65-F5344CB8AC3E}">
        <p14:creationId xmlns:p14="http://schemas.microsoft.com/office/powerpoint/2010/main" val="401261362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77B35-5612-9004-BE16-C5B9A93B3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1F29-6DAB-4508-7991-8114C678B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8FCD-B19C-15F9-BB09-15D9F9051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CD759-18A0-43C3-AA8C-7FB1126957BA}" type="datetimeFigureOut">
              <a:rPr lang="en-US" smtClean="0"/>
              <a:t>6/16/2023</a:t>
            </a:fld>
            <a:endParaRPr lang="en-US"/>
          </a:p>
        </p:txBody>
      </p:sp>
      <p:sp>
        <p:nvSpPr>
          <p:cNvPr id="5" name="Footer Placeholder 4">
            <a:extLst>
              <a:ext uri="{FF2B5EF4-FFF2-40B4-BE49-F238E27FC236}">
                <a16:creationId xmlns:a16="http://schemas.microsoft.com/office/drawing/2014/main" id="{FF3E16E4-2E84-A73E-BBE6-35FEB76B7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5F716D-9DA5-723E-8266-422C907FE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5AD75-F394-4D03-8B72-FFFB05FF32C2}" type="slidenum">
              <a:rPr lang="en-US" smtClean="0"/>
              <a:t>‹#›</a:t>
            </a:fld>
            <a:endParaRPr lang="en-US"/>
          </a:p>
        </p:txBody>
      </p:sp>
    </p:spTree>
    <p:extLst>
      <p:ext uri="{BB962C8B-B14F-4D97-AF65-F5344CB8AC3E}">
        <p14:creationId xmlns:p14="http://schemas.microsoft.com/office/powerpoint/2010/main" val="284842331"/>
      </p:ext>
    </p:extLst>
  </p:cSld>
  <p:clrMap bg1="dk1" tx1="lt1" bg2="dk2" tx2="lt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ccoprobation.saccounty.gov/Pages/JJCC-Realignment-Subcommittee-Home-Page.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ProbationContractInv@saccount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2284413" y="4008438"/>
            <a:ext cx="7696200" cy="1981200"/>
          </a:xfrm>
        </p:spPr>
        <p:txBody>
          <a:bodyPr rtlCol="0">
            <a:normAutofit/>
          </a:bodyPr>
          <a:lstStyle/>
          <a:p>
            <a:pPr>
              <a:defRPr/>
            </a:pPr>
            <a:endParaRPr lang="en-US" sz="2800" dirty="0">
              <a:cs typeface="Tahoma" pitchFamily="34" charset="0"/>
            </a:endParaRPr>
          </a:p>
          <a:p>
            <a:pPr>
              <a:defRPr/>
            </a:pPr>
            <a:r>
              <a:rPr lang="en-US" sz="2800" dirty="0">
                <a:latin typeface="Arial" panose="020B0604020202020204" pitchFamily="34" charset="0"/>
                <a:cs typeface="Arial" panose="020B0604020202020204" pitchFamily="34" charset="0"/>
              </a:rPr>
              <a:t>Secure Youth Treatment Facility - Overview</a:t>
            </a:r>
            <a:endParaRPr lang="en-US" dirty="0">
              <a:latin typeface="Arial" panose="020B0604020202020204" pitchFamily="34" charset="0"/>
              <a:cs typeface="Arial" panose="020B0604020202020204" pitchFamily="34" charset="0"/>
            </a:endParaRPr>
          </a:p>
          <a:p>
            <a:pPr>
              <a:defRPr/>
            </a:pPr>
            <a:endParaRPr lang="en-US" dirty="0">
              <a:cs typeface="Tahoma" pitchFamily="34" charset="0"/>
            </a:endParaRPr>
          </a:p>
          <a:p>
            <a:pPr>
              <a:defRPr/>
            </a:pPr>
            <a:endParaRPr lang="en-US" sz="2000" dirty="0">
              <a:latin typeface="Arial Black" pitchFamily="34" charset="0"/>
            </a:endParaRPr>
          </a:p>
        </p:txBody>
      </p:sp>
      <p:pic>
        <p:nvPicPr>
          <p:cNvPr id="11269" name="Picture 10" descr="Voya Edited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9" y="1374775"/>
            <a:ext cx="5889625" cy="24717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11269"/>
                                        </p:tgtEl>
                                        <p:attrNameLst>
                                          <p:attrName>style.visibility</p:attrName>
                                        </p:attrNameLst>
                                      </p:cBhvr>
                                      <p:to>
                                        <p:strVal val="visible"/>
                                      </p:to>
                                    </p:set>
                                    <p:animEffect transition="in" filter="barn(inVertical)">
                                      <p:cBhvr>
                                        <p:cTn id="7" dur="125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Content Placeholder 2"/>
          <p:cNvSpPr>
            <a:spLocks noGrp="1"/>
          </p:cNvSpPr>
          <p:nvPr>
            <p:ph idx="1"/>
          </p:nvPr>
        </p:nvSpPr>
        <p:spPr>
          <a:xfrm>
            <a:off x="1871664" y="1068388"/>
            <a:ext cx="8415337" cy="5103812"/>
          </a:xfrm>
        </p:spPr>
        <p:txBody>
          <a:bodyPr>
            <a:normAutofit/>
          </a:bodyPr>
          <a:lstStyle/>
          <a:p>
            <a:pPr marL="0" indent="0" algn="just">
              <a:buNone/>
            </a:pPr>
            <a:r>
              <a:rPr lang="en-US" altLang="en-US" sz="2400" dirty="0">
                <a:cs typeface="Arial" panose="020B0604020202020204" pitchFamily="34" charset="0"/>
              </a:rPr>
              <a:t>For individuals and organizations interested in providing services to Probation youth:</a:t>
            </a:r>
          </a:p>
          <a:p>
            <a:pPr marL="0" indent="0" algn="just">
              <a:buNone/>
            </a:pPr>
            <a:endParaRPr lang="en-US" altLang="en-US" sz="2400" dirty="0">
              <a:cs typeface="Arial" panose="020B0604020202020204" pitchFamily="34" charset="0"/>
            </a:endParaRPr>
          </a:p>
          <a:p>
            <a:pPr marL="0" indent="0" algn="ctr">
              <a:buNone/>
            </a:pPr>
            <a:r>
              <a:rPr lang="en-US" altLang="en-US" sz="2400" dirty="0">
                <a:cs typeface="Arial" panose="020B0604020202020204" pitchFamily="34" charset="0"/>
              </a:rPr>
              <a:t>DJJ Realignment - Secure Youth Treatment Facility: </a:t>
            </a:r>
          </a:p>
          <a:p>
            <a:pPr marL="0" indent="0" algn="ctr">
              <a:buNone/>
            </a:pPr>
            <a:r>
              <a:rPr lang="en-US" altLang="en-US" sz="2400" i="1" dirty="0">
                <a:cs typeface="Arial" panose="020B0604020202020204" pitchFamily="34" charset="0"/>
                <a:hlinkClick r:id="rId3"/>
              </a:rPr>
              <a:t>saccoprobation.saccounty.gov</a:t>
            </a:r>
            <a:r>
              <a:rPr lang="en-US" altLang="en-US" sz="2400" dirty="0">
                <a:cs typeface="Arial" panose="020B0604020202020204" pitchFamily="34" charset="0"/>
                <a:hlinkClick r:id="rId3"/>
              </a:rPr>
              <a:t> </a:t>
            </a:r>
            <a:endParaRPr lang="en-US" altLang="en-US" sz="2400" dirty="0">
              <a:cs typeface="Arial" panose="020B0604020202020204" pitchFamily="34" charset="0"/>
            </a:endParaRPr>
          </a:p>
          <a:p>
            <a:pPr marL="0" indent="0" algn="ctr">
              <a:buNone/>
            </a:pPr>
            <a:endParaRPr lang="en-US" altLang="en-US" sz="2400" dirty="0">
              <a:cs typeface="Arial" panose="020B0604020202020204" pitchFamily="34" charset="0"/>
            </a:endParaRPr>
          </a:p>
          <a:p>
            <a:pPr marL="0" indent="0">
              <a:buNone/>
            </a:pPr>
            <a:r>
              <a:rPr lang="en-US" altLang="en-US" sz="2400" dirty="0">
                <a:cs typeface="Arial" panose="020B0604020202020204" pitchFamily="34" charset="0"/>
              </a:rPr>
              <a:t>Interested parties may also contact the Probation Fiscal Unit at </a:t>
            </a:r>
            <a:r>
              <a:rPr lang="en-US" altLang="en-US" sz="2400" i="1" dirty="0">
                <a:cs typeface="Arial" panose="020B0604020202020204" pitchFamily="34" charset="0"/>
                <a:hlinkClick r:id="rId4"/>
              </a:rPr>
              <a:t>ProbationContractInv@saccounty.gov</a:t>
            </a:r>
            <a:r>
              <a:rPr lang="en-US" altLang="en-US" sz="2400" i="1" dirty="0">
                <a:cs typeface="Arial" panose="020B0604020202020204" pitchFamily="34" charset="0"/>
              </a:rPr>
              <a:t> ; </a:t>
            </a:r>
            <a:r>
              <a:rPr lang="en-US" altLang="en-US" sz="2400" dirty="0">
                <a:cs typeface="Arial" panose="020B0604020202020204" pitchFamily="34" charset="0"/>
              </a:rPr>
              <a:t>please include "</a:t>
            </a:r>
            <a:r>
              <a:rPr lang="en-US" altLang="en-US" sz="2400" i="1" dirty="0">
                <a:cs typeface="Arial" panose="020B0604020202020204" pitchFamily="34" charset="0"/>
              </a:rPr>
              <a:t>DJJ Realignment</a:t>
            </a:r>
            <a:r>
              <a:rPr lang="en-US" altLang="en-US" sz="2400" dirty="0">
                <a:cs typeface="Arial" panose="020B0604020202020204" pitchFamily="34" charset="0"/>
              </a:rPr>
              <a:t>" in the subject line of the email.</a:t>
            </a:r>
          </a:p>
        </p:txBody>
      </p:sp>
      <p:sp>
        <p:nvSpPr>
          <p:cNvPr id="31752" name="Date Placeholder 3"/>
          <p:cNvSpPr>
            <a:spLocks noGrp="1"/>
          </p:cNvSpPr>
          <p:nvPr>
            <p:ph type="dt" sz="half" idx="10"/>
          </p:nvPr>
        </p:nvSpPr>
        <p:spPr bwMode="auto">
          <a:xfrm>
            <a:off x="2133600" y="6292275"/>
            <a:ext cx="15240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cs typeface="Arial" panose="020B0604020202020204" pitchFamily="34" charset="0"/>
              </a:rPr>
              <a:t>June 2023</a:t>
            </a:r>
          </a:p>
        </p:txBody>
      </p:sp>
      <p:sp>
        <p:nvSpPr>
          <p:cNvPr id="31753" name="Footer Placeholder 4"/>
          <p:cNvSpPr>
            <a:spLocks noGrp="1"/>
          </p:cNvSpPr>
          <p:nvPr>
            <p:ph type="ftr" sz="quarter" idx="11"/>
          </p:nvPr>
        </p:nvSpPr>
        <p:spPr bwMode="auto">
          <a:xfrm>
            <a:off x="3581400" y="6296026"/>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Tahoma" panose="020B0604030504040204" pitchFamily="34" charset="0"/>
                <a:cs typeface="Tahoma" panose="020B0604030504040204" pitchFamily="34" charset="0"/>
              </a:rPr>
              <a:t>Sacramento County Probation Department – VOYA Update</a:t>
            </a:r>
          </a:p>
        </p:txBody>
      </p:sp>
      <p:pic>
        <p:nvPicPr>
          <p:cNvPr id="31747" name="Picture 4" descr="saccty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2"/>
          <p:cNvSpPr txBox="1">
            <a:spLocks noChangeArrowheads="1"/>
          </p:cNvSpPr>
          <p:nvPr/>
        </p:nvSpPr>
        <p:spPr bwMode="auto">
          <a:xfrm>
            <a:off x="1871663" y="2333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mj-lt"/>
                <a:cs typeface="Arial" panose="020B0604020202020204" pitchFamily="34" charset="0"/>
              </a:rPr>
              <a:t>VOYA Program Contract Interest</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993775"/>
            <a:ext cx="8415337"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Content Placeholder 2"/>
          <p:cNvSpPr>
            <a:spLocks noGrp="1"/>
          </p:cNvSpPr>
          <p:nvPr>
            <p:ph idx="1"/>
          </p:nvPr>
        </p:nvSpPr>
        <p:spPr>
          <a:xfrm>
            <a:off x="1871664" y="1068388"/>
            <a:ext cx="8415337" cy="5103812"/>
          </a:xfrm>
        </p:spPr>
        <p:txBody>
          <a:bodyPr>
            <a:normAutofit/>
          </a:bodyPr>
          <a:lstStyle/>
          <a:p>
            <a:pPr marL="0" indent="0" algn="just">
              <a:buNone/>
              <a:defRPr/>
            </a:pPr>
            <a:r>
              <a:rPr lang="en-US" sz="2400" dirty="0">
                <a:latin typeface="Calibri" panose="020F0502020204030204" pitchFamily="34" charset="0"/>
                <a:cs typeface="Calibri" panose="020F0502020204030204" pitchFamily="34" charset="0"/>
              </a:rPr>
              <a:t>The</a:t>
            </a:r>
            <a:r>
              <a:rPr lang="en-US" sz="2400" b="1" dirty="0">
                <a:latin typeface="Calibri" panose="020F0502020204030204" pitchFamily="34" charset="0"/>
                <a:cs typeface="Calibri" panose="020F0502020204030204" pitchFamily="34" charset="0"/>
              </a:rPr>
              <a:t> Valley Oak Youth Academy (VOYA) </a:t>
            </a:r>
            <a:r>
              <a:rPr lang="en-US" sz="2400" dirty="0">
                <a:latin typeface="Calibri" panose="020F0502020204030204" pitchFamily="34" charset="0"/>
                <a:cs typeface="Calibri" panose="020F0502020204030204" pitchFamily="34" charset="0"/>
              </a:rPr>
              <a:t>provides a safe and secure environment for youth serving commitments within the Sacramento County Youth Detention Facility.</a:t>
            </a:r>
          </a:p>
          <a:p>
            <a:pPr marL="0" indent="0" algn="just">
              <a:buNone/>
              <a:defRPr/>
            </a:pPr>
            <a:endParaRPr lang="en-US" sz="2400" dirty="0">
              <a:latin typeface="Calibri" panose="020F0502020204030204" pitchFamily="34" charset="0"/>
              <a:cs typeface="Calibri" panose="020F0502020204030204" pitchFamily="34" charset="0"/>
            </a:endParaRPr>
          </a:p>
          <a:p>
            <a:pPr marL="0" indent="0" algn="just">
              <a:buNone/>
              <a:defRPr/>
            </a:pPr>
            <a:r>
              <a:rPr lang="en-US" sz="2400" dirty="0">
                <a:latin typeface="Calibri" panose="020F0502020204030204" pitchFamily="34" charset="0"/>
                <a:cs typeface="Calibri" panose="020F0502020204030204" pitchFamily="34" charset="0"/>
              </a:rPr>
              <a:t>The program utilizes comprehensive assessments, therapeutic interventions, and a multidisciplinary approach to: </a:t>
            </a:r>
          </a:p>
          <a:p>
            <a:pPr algn="just">
              <a:defRPr/>
            </a:pPr>
            <a:r>
              <a:rPr lang="en-US" sz="2400" dirty="0">
                <a:latin typeface="Calibri" panose="020F0502020204030204" pitchFamily="34" charset="0"/>
                <a:cs typeface="Calibri" panose="020F0502020204030204" pitchFamily="34" charset="0"/>
              </a:rPr>
              <a:t>Support positive outcomes for youth and public safety;</a:t>
            </a:r>
          </a:p>
          <a:p>
            <a:pPr algn="just">
              <a:defRPr/>
            </a:pPr>
            <a:r>
              <a:rPr lang="en-US" sz="2400" dirty="0">
                <a:latin typeface="Calibri" panose="020F0502020204030204" pitchFamily="34" charset="0"/>
                <a:cs typeface="Calibri" panose="020F0502020204030204" pitchFamily="34" charset="0"/>
              </a:rPr>
              <a:t>Reduce transfers of youth to the adult criminal justice system;</a:t>
            </a:r>
          </a:p>
          <a:p>
            <a:pPr algn="just">
              <a:defRPr/>
            </a:pPr>
            <a:r>
              <a:rPr lang="en-US" sz="2400" dirty="0">
                <a:latin typeface="Calibri" panose="020F0502020204030204" pitchFamily="34" charset="0"/>
                <a:cs typeface="Calibri" panose="020F0502020204030204" pitchFamily="34" charset="0"/>
              </a:rPr>
              <a:t>Reduce racial and ethnic disparities; and</a:t>
            </a:r>
          </a:p>
          <a:p>
            <a:pPr algn="just">
              <a:defRPr/>
            </a:pPr>
            <a:r>
              <a:rPr lang="en-US" sz="2400" dirty="0">
                <a:latin typeface="Calibri" panose="020F0502020204030204" pitchFamily="34" charset="0"/>
                <a:cs typeface="Calibri" panose="020F0502020204030204" pitchFamily="34" charset="0"/>
              </a:rPr>
              <a:t>Reduce confinement in the juvenile justice system.</a:t>
            </a:r>
          </a:p>
        </p:txBody>
      </p:sp>
      <p:sp>
        <p:nvSpPr>
          <p:cNvPr id="13320" name="Date Placeholder 3"/>
          <p:cNvSpPr>
            <a:spLocks noGrp="1"/>
          </p:cNvSpPr>
          <p:nvPr>
            <p:ph type="dt" sz="half" idx="10"/>
          </p:nvPr>
        </p:nvSpPr>
        <p:spPr bwMode="auto">
          <a:xfrm>
            <a:off x="2057400" y="6324601"/>
            <a:ext cx="15240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cs typeface="Arial" panose="020B0604020202020204" pitchFamily="34" charset="0"/>
              </a:rPr>
              <a:t>June 2023</a:t>
            </a:r>
          </a:p>
        </p:txBody>
      </p:sp>
      <p:sp>
        <p:nvSpPr>
          <p:cNvPr id="13321" name="Footer Placeholder 4"/>
          <p:cNvSpPr>
            <a:spLocks noGrp="1"/>
          </p:cNvSpPr>
          <p:nvPr>
            <p:ph type="ftr" sz="quarter" idx="11"/>
          </p:nvPr>
        </p:nvSpPr>
        <p:spPr bwMode="auto">
          <a:xfrm>
            <a:off x="3581400" y="6296026"/>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Tahoma" panose="020B0604030504040204" pitchFamily="34" charset="0"/>
                <a:cs typeface="Tahoma" panose="020B0604030504040204" pitchFamily="34" charset="0"/>
              </a:rPr>
              <a:t>Sacramento County Probation Department – VOYA Update</a:t>
            </a:r>
          </a:p>
        </p:txBody>
      </p:sp>
      <p:pic>
        <p:nvPicPr>
          <p:cNvPr id="13315"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
          <p:cNvSpPr txBox="1">
            <a:spLocks noChangeArrowheads="1"/>
          </p:cNvSpPr>
          <p:nvPr/>
        </p:nvSpPr>
        <p:spPr bwMode="auto">
          <a:xfrm>
            <a:off x="1871663" y="2333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mj-lt"/>
                <a:cs typeface="Arial" panose="020B0604020202020204" pitchFamily="34" charset="0"/>
              </a:rPr>
              <a:t>Valley Oak Youth Academy Program</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993775"/>
            <a:ext cx="8415337" cy="460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31">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5" name="Straight Connector 34">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08AD523-442C-CEF0-9ECF-B14ED08F62E3}"/>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VOYA Program Services</a:t>
            </a:r>
          </a:p>
        </p:txBody>
      </p:sp>
      <p:sp>
        <p:nvSpPr>
          <p:cNvPr id="71" name="Rectangle 44">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Content Placeholder 2">
            <a:extLst>
              <a:ext uri="{FF2B5EF4-FFF2-40B4-BE49-F238E27FC236}">
                <a16:creationId xmlns:a16="http://schemas.microsoft.com/office/drawing/2014/main" id="{C0370E79-AB38-7853-3B6D-FE549CBA4799}"/>
              </a:ext>
            </a:extLst>
          </p:cNvPr>
          <p:cNvGraphicFramePr>
            <a:graphicFrameLocks noGrp="1"/>
          </p:cNvGraphicFramePr>
          <p:nvPr>
            <p:ph idx="1"/>
            <p:extLst>
              <p:ext uri="{D42A27DB-BD31-4B8C-83A1-F6EECF244321}">
                <p14:modId xmlns:p14="http://schemas.microsoft.com/office/powerpoint/2010/main" val="3978907323"/>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12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155">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ontent Placeholder 2">
            <a:extLst>
              <a:ext uri="{FF2B5EF4-FFF2-40B4-BE49-F238E27FC236}">
                <a16:creationId xmlns:a16="http://schemas.microsoft.com/office/drawing/2014/main" id="{E0A27468-79CC-7FFF-8A3B-E664563D3D2D}"/>
              </a:ext>
            </a:extLst>
          </p:cNvPr>
          <p:cNvSpPr>
            <a:spLocks noGrp="1"/>
          </p:cNvSpPr>
          <p:nvPr>
            <p:ph idx="1"/>
          </p:nvPr>
        </p:nvSpPr>
        <p:spPr>
          <a:xfrm>
            <a:off x="677334" y="1253067"/>
            <a:ext cx="6155266" cy="4351866"/>
          </a:xfrm>
        </p:spPr>
        <p:txBody>
          <a:bodyPr anchor="ctr">
            <a:normAutofit/>
          </a:bodyPr>
          <a:lstStyle/>
          <a:p>
            <a:r>
              <a:rPr lang="en-US" dirty="0"/>
              <a:t>Individualized Rehabilitation Plan (IRP)</a:t>
            </a:r>
          </a:p>
          <a:p>
            <a:r>
              <a:rPr lang="en-US" dirty="0"/>
              <a:t>6 Month VOYA Progress Review Hearings</a:t>
            </a:r>
          </a:p>
          <a:p>
            <a:pPr lvl="1"/>
            <a:r>
              <a:rPr lang="en-US" dirty="0"/>
              <a:t>opportunities for baseline reduction</a:t>
            </a:r>
          </a:p>
          <a:p>
            <a:r>
              <a:rPr lang="en-US" dirty="0"/>
              <a:t>Victim Empathy Course</a:t>
            </a:r>
          </a:p>
          <a:p>
            <a:r>
              <a:rPr lang="en-US" dirty="0"/>
              <a:t>Stanford Sierra Youth and Family</a:t>
            </a:r>
          </a:p>
          <a:p>
            <a:r>
              <a:rPr lang="en-US" dirty="0" err="1"/>
              <a:t>ProjectME</a:t>
            </a:r>
            <a:r>
              <a:rPr lang="en-US" dirty="0"/>
              <a:t>: Life Skills and Job Training Program </a:t>
            </a:r>
          </a:p>
          <a:p>
            <a:r>
              <a:rPr lang="en-US" dirty="0"/>
              <a:t>VOYA Employment Program </a:t>
            </a:r>
          </a:p>
          <a:p>
            <a:r>
              <a:rPr lang="en-US" dirty="0"/>
              <a:t>“Who’s This, What’s That?”: A Multi-Cultural Journey</a:t>
            </a:r>
          </a:p>
          <a:p>
            <a:r>
              <a:rPr lang="en-US" dirty="0"/>
              <a:t>Juvenile Sex Behavior Treatment Model</a:t>
            </a:r>
          </a:p>
          <a:p>
            <a:r>
              <a:rPr lang="en-US" dirty="0"/>
              <a:t>Step-Down Opportunities   </a:t>
            </a:r>
          </a:p>
        </p:txBody>
      </p:sp>
      <p:sp>
        <p:nvSpPr>
          <p:cNvPr id="158" name="Rectangle 157">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60" name="Straight Connector 159">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4"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Isosceles Triangle 167">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6" name="Isosceles Triangle 175">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A7C1DA-C487-7763-1395-690AE230BBCB}"/>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Program Components  </a:t>
            </a:r>
          </a:p>
        </p:txBody>
      </p:sp>
    </p:spTree>
    <p:extLst>
      <p:ext uri="{BB962C8B-B14F-4D97-AF65-F5344CB8AC3E}">
        <p14:creationId xmlns:p14="http://schemas.microsoft.com/office/powerpoint/2010/main" val="427115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Content Placeholder 2"/>
          <p:cNvSpPr>
            <a:spLocks noGrp="1"/>
          </p:cNvSpPr>
          <p:nvPr>
            <p:ph idx="1"/>
          </p:nvPr>
        </p:nvSpPr>
        <p:spPr>
          <a:xfrm>
            <a:off x="1871664" y="1068388"/>
            <a:ext cx="8415337" cy="5103812"/>
          </a:xfrm>
        </p:spPr>
        <p:txBody>
          <a:bodyPr>
            <a:normAutofit/>
          </a:bodyPr>
          <a:lstStyle/>
          <a:p>
            <a:pPr marL="0" indent="0" algn="just">
              <a:buNone/>
              <a:defRPr/>
            </a:pPr>
            <a:r>
              <a:rPr lang="en-US" sz="2400" dirty="0">
                <a:latin typeface="Calibri" panose="020F0502020204030204" pitchFamily="34" charset="0"/>
                <a:cs typeface="Calibri" panose="020F0502020204030204" pitchFamily="34" charset="0"/>
              </a:rPr>
              <a:t>CBO’s are integral in the VOYA service continuum. Supports and services include: </a:t>
            </a:r>
          </a:p>
          <a:p>
            <a:pPr algn="just">
              <a:defRPr/>
            </a:pPr>
            <a:r>
              <a:rPr lang="en-US" sz="2400" dirty="0">
                <a:latin typeface="Calibri" panose="020F0502020204030204" pitchFamily="34" charset="0"/>
                <a:cs typeface="Calibri" panose="020F0502020204030204" pitchFamily="34" charset="0"/>
              </a:rPr>
              <a:t>Skills building and pro-social enrichment activities for youth;</a:t>
            </a:r>
          </a:p>
          <a:p>
            <a:pPr algn="just">
              <a:defRPr/>
            </a:pPr>
            <a:r>
              <a:rPr lang="en-US" sz="2400" dirty="0">
                <a:latin typeface="Calibri" panose="020F0502020204030204" pitchFamily="34" charset="0"/>
                <a:cs typeface="Calibri" panose="020F0502020204030204" pitchFamily="34" charset="0"/>
              </a:rPr>
              <a:t>Natural support during the Multidisciplinary Team Meeting and reentry planning;</a:t>
            </a:r>
          </a:p>
          <a:p>
            <a:pPr algn="just">
              <a:defRPr/>
            </a:pPr>
            <a:r>
              <a:rPr lang="en-US" sz="2400" dirty="0">
                <a:latin typeface="Calibri" panose="020F0502020204030204" pitchFamily="34" charset="0"/>
                <a:cs typeface="Calibri" panose="020F0502020204030204" pitchFamily="34" charset="0"/>
              </a:rPr>
              <a:t>Reentry linkage, services, and support in collaboration with Probation’s Reentry Team; </a:t>
            </a:r>
          </a:p>
          <a:p>
            <a:pPr marL="0" indent="0" algn="just">
              <a:buNone/>
              <a:defRPr/>
            </a:pPr>
            <a:endParaRPr lang="en-US" sz="2400" dirty="0">
              <a:latin typeface="Calibri" panose="020F0502020204030204" pitchFamily="34" charset="0"/>
              <a:cs typeface="Calibri" panose="020F0502020204030204" pitchFamily="34" charset="0"/>
            </a:endParaRPr>
          </a:p>
          <a:p>
            <a:pPr marL="36576" indent="0" algn="just">
              <a:buClr>
                <a:sysClr val="window" lastClr="FFFFFF"/>
              </a:buClr>
              <a:buSzPct val="80000"/>
              <a:buNone/>
              <a:defRPr/>
            </a:pPr>
            <a:r>
              <a:rPr lang="en-US" sz="2400" i="1" dirty="0">
                <a:latin typeface="Calibri" panose="020F0502020204030204" pitchFamily="34" charset="0"/>
                <a:cs typeface="Calibri" panose="020F0502020204030204" pitchFamily="34" charset="0"/>
              </a:rPr>
              <a:t>Currently: 14 contract providers; 13 volunteers  </a:t>
            </a:r>
          </a:p>
          <a:p>
            <a:pPr marL="36576" indent="0" algn="just">
              <a:buClr>
                <a:sysClr val="window" lastClr="FFFFFF"/>
              </a:buClr>
              <a:buSzPct val="80000"/>
              <a:buNone/>
              <a:defRPr/>
            </a:pPr>
            <a:endParaRPr lang="en-US" dirty="0">
              <a:cs typeface="Times New Roman" panose="02020603050405020304" pitchFamily="18" charset="0"/>
            </a:endParaRPr>
          </a:p>
          <a:p>
            <a:pPr marL="36576" algn="just">
              <a:buClr>
                <a:sysClr val="window" lastClr="FFFFFF"/>
              </a:buClr>
              <a:buSzPct val="80000"/>
              <a:defRPr/>
            </a:pPr>
            <a:endParaRPr lang="en-US" dirty="0">
              <a:solidFill>
                <a:srgbClr val="FF0000"/>
              </a:solidFill>
              <a:cs typeface="Times New Roman" panose="02020603050405020304" pitchFamily="18" charset="0"/>
            </a:endParaRPr>
          </a:p>
          <a:p>
            <a:pPr algn="just">
              <a:defRPr/>
            </a:pPr>
            <a:endParaRPr lang="en-US" dirty="0">
              <a:cs typeface="Times New Roman" panose="02020603050405020304" pitchFamily="18" charset="0"/>
            </a:endParaRPr>
          </a:p>
        </p:txBody>
      </p:sp>
      <p:sp>
        <p:nvSpPr>
          <p:cNvPr id="19464" name="Date Placeholder 3"/>
          <p:cNvSpPr>
            <a:spLocks noGrp="1"/>
          </p:cNvSpPr>
          <p:nvPr>
            <p:ph type="dt" sz="half" idx="10"/>
          </p:nvPr>
        </p:nvSpPr>
        <p:spPr bwMode="auto">
          <a:xfrm>
            <a:off x="2057400" y="6310746"/>
            <a:ext cx="15240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cs typeface="Arial" panose="020B0604020202020204" pitchFamily="34" charset="0"/>
              </a:rPr>
              <a:t>May 2023</a:t>
            </a:r>
          </a:p>
        </p:txBody>
      </p:sp>
      <p:sp>
        <p:nvSpPr>
          <p:cNvPr id="19465" name="Footer Placeholder 4"/>
          <p:cNvSpPr>
            <a:spLocks noGrp="1"/>
          </p:cNvSpPr>
          <p:nvPr>
            <p:ph type="ftr" sz="quarter" idx="11"/>
          </p:nvPr>
        </p:nvSpPr>
        <p:spPr bwMode="auto">
          <a:xfrm>
            <a:off x="3581400" y="6296026"/>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Tahoma" panose="020B0604030504040204" pitchFamily="34" charset="0"/>
                <a:cs typeface="Tahoma" panose="020B0604030504040204" pitchFamily="34" charset="0"/>
              </a:rPr>
              <a:t>Sacramento County Probation Department - DJJ Realignment Update</a:t>
            </a:r>
          </a:p>
        </p:txBody>
      </p:sp>
      <p:pic>
        <p:nvPicPr>
          <p:cNvPr id="19459"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2"/>
          <p:cNvSpPr txBox="1">
            <a:spLocks noChangeArrowheads="1"/>
          </p:cNvSpPr>
          <p:nvPr/>
        </p:nvSpPr>
        <p:spPr bwMode="auto">
          <a:xfrm>
            <a:off x="1871664" y="233364"/>
            <a:ext cx="84153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500" dirty="0">
                <a:latin typeface="+mj-lt"/>
                <a:cs typeface="Arial" panose="020B0604020202020204" pitchFamily="34" charset="0"/>
              </a:rPr>
              <a:t>Community Based Organizations (CBO’s)</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993775"/>
            <a:ext cx="8415337"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0760">
              <a:srgbClr val="00CCFF"/>
            </a:gs>
            <a:gs pos="0">
              <a:schemeClr val="accent5">
                <a:lumMod val="0"/>
                <a:lumOff val="100000"/>
              </a:schemeClr>
            </a:gs>
            <a:gs pos="42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9" descr="Picture4">
            <a:extLst>
              <a:ext uri="{FF2B5EF4-FFF2-40B4-BE49-F238E27FC236}">
                <a16:creationId xmlns:a16="http://schemas.microsoft.com/office/drawing/2014/main" id="{CF5816D1-0E45-25D1-DA25-A7D895F74843}"/>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l="13595"/>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6" name="Picture 5" descr="Picture2">
            <a:extLst>
              <a:ext uri="{FF2B5EF4-FFF2-40B4-BE49-F238E27FC236}">
                <a16:creationId xmlns:a16="http://schemas.microsoft.com/office/drawing/2014/main" id="{B7E8EDAE-10C3-F793-EA2D-27BE91B5255D}"/>
              </a:ext>
            </a:extLst>
          </p:cNvPr>
          <p:cNvPicPr>
            <a:picLocks noGrp="1" noChangeAspect="1"/>
          </p:cNvPicPr>
          <p:nvPr isPhoto="1"/>
        </p:nvPicPr>
        <p:blipFill rotWithShape="1">
          <a:blip r:embed="rId3">
            <a:extLst>
              <a:ext uri="{28A0092B-C50C-407E-A947-70E740481C1C}">
                <a14:useLocalDpi xmlns:a14="http://schemas.microsoft.com/office/drawing/2010/main" val="0"/>
              </a:ext>
            </a:extLst>
          </a:blip>
          <a:srcRect l="16300" r="3908" b="-2"/>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4" name="Picture 3" descr="Picture1">
            <a:extLst>
              <a:ext uri="{FF2B5EF4-FFF2-40B4-BE49-F238E27FC236}">
                <a16:creationId xmlns:a16="http://schemas.microsoft.com/office/drawing/2014/main" id="{01D38595-1E9B-5A8B-9102-4EFD3D28F920}"/>
              </a:ext>
            </a:extLst>
          </p:cNvPr>
          <p:cNvPicPr>
            <a:picLocks noGrp="1" noChangeAspect="1"/>
          </p:cNvPicPr>
          <p:nvPr isPhoto="1"/>
        </p:nvPicPr>
        <p:blipFill rotWithShape="1">
          <a:blip r:embed="rId4">
            <a:extLst>
              <a:ext uri="{28A0092B-C50C-407E-A947-70E740481C1C}">
                <a14:useLocalDpi xmlns:a14="http://schemas.microsoft.com/office/drawing/2010/main" val="0"/>
              </a:ext>
            </a:extLst>
          </a:blip>
          <a:srcRect t="17728" r="3" b="17898"/>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2" name="Picture 11">
            <a:extLst>
              <a:ext uri="{FF2B5EF4-FFF2-40B4-BE49-F238E27FC236}">
                <a16:creationId xmlns:a16="http://schemas.microsoft.com/office/drawing/2014/main" id="{924004D2-5730-F3CB-C0D2-AAF9E28F5B5E}"/>
              </a:ext>
            </a:extLst>
          </p:cNvPr>
          <p:cNvPicPr>
            <a:picLocks noChangeAspect="1"/>
          </p:cNvPicPr>
          <p:nvPr/>
        </p:nvPicPr>
        <p:blipFill rotWithShape="1">
          <a:blip r:embed="rId5"/>
          <a:srcRect t="2142" r="-2" b="21560"/>
          <a:stretch/>
        </p:blipFill>
        <p:spPr>
          <a:xfrm>
            <a:off x="0" y="2656468"/>
            <a:ext cx="7122523" cy="4201532"/>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57"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E65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35837B-BAF1-F398-24A2-A78EFC7B0E31}"/>
              </a:ext>
            </a:extLst>
          </p:cNvPr>
          <p:cNvSpPr>
            <a:spLocks noGrp="1"/>
          </p:cNvSpPr>
          <p:nvPr>
            <p:ph type="title"/>
          </p:nvPr>
        </p:nvSpPr>
        <p:spPr>
          <a:xfrm>
            <a:off x="6619164" y="4189864"/>
            <a:ext cx="4997354" cy="2163872"/>
          </a:xfrm>
        </p:spPr>
        <p:txBody>
          <a:bodyPr vert="horz" lIns="91440" tIns="45720" rIns="91440" bIns="45720" rtlCol="0" anchor="t">
            <a:normAutofit fontScale="90000"/>
          </a:bodyPr>
          <a:lstStyle/>
          <a:p>
            <a:r>
              <a:rPr lang="en-US" sz="6000" kern="1200" dirty="0">
                <a:solidFill>
                  <a:srgbClr val="FFFFFF"/>
                </a:solidFill>
                <a:latin typeface="Trebuchet MS" panose="020B0603020202020204" pitchFamily="34" charset="0"/>
              </a:rPr>
              <a:t>Other Programs Offered</a:t>
            </a:r>
          </a:p>
        </p:txBody>
      </p:sp>
      <p:pic>
        <p:nvPicPr>
          <p:cNvPr id="8" name="Picture 7" descr="Picture3">
            <a:extLst>
              <a:ext uri="{FF2B5EF4-FFF2-40B4-BE49-F238E27FC236}">
                <a16:creationId xmlns:a16="http://schemas.microsoft.com/office/drawing/2014/main" id="{2289B38F-8114-1875-4870-6CB6C7722785}"/>
              </a:ext>
            </a:extLst>
          </p:cNvPr>
          <p:cNvPicPr>
            <a:picLocks noGrp="1" noChangeAspect="1"/>
          </p:cNvPicPr>
          <p:nvPr isPhoto="1"/>
        </p:nvPicPr>
        <p:blipFill rotWithShape="1">
          <a:blip r:embed="rId6">
            <a:extLst>
              <a:ext uri="{28A0092B-C50C-407E-A947-70E740481C1C}">
                <a14:useLocalDpi xmlns:a14="http://schemas.microsoft.com/office/drawing/2010/main" val="0"/>
              </a:ext>
            </a:extLst>
          </a:blip>
          <a:srcRect t="814" r="2" b="12684"/>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4566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Content Placeholder 2"/>
          <p:cNvSpPr>
            <a:spLocks noGrp="1"/>
          </p:cNvSpPr>
          <p:nvPr>
            <p:ph idx="1"/>
          </p:nvPr>
        </p:nvSpPr>
        <p:spPr>
          <a:xfrm>
            <a:off x="1816894" y="1641476"/>
            <a:ext cx="8415338" cy="5216525"/>
          </a:xfrm>
        </p:spPr>
        <p:txBody>
          <a:bodyPr/>
          <a:lstStyle/>
          <a:p>
            <a:pPr marL="0" indent="0" algn="just">
              <a:spcBef>
                <a:spcPct val="0"/>
              </a:spcBef>
              <a:buNone/>
              <a:defRPr/>
            </a:pPr>
            <a:r>
              <a:rPr lang="en-US" altLang="en-US" sz="2400" dirty="0">
                <a:cs typeface="Arial" panose="020B0604020202020204" pitchFamily="34" charset="0"/>
              </a:rPr>
              <a:t>Individualized case planning;</a:t>
            </a:r>
          </a:p>
          <a:p>
            <a:pPr marL="0" indent="0" algn="just">
              <a:spcBef>
                <a:spcPct val="0"/>
              </a:spcBef>
              <a:buNone/>
              <a:defRPr/>
            </a:pPr>
            <a:endParaRPr lang="en-US" altLang="en-US" sz="2400" dirty="0">
              <a:cs typeface="Arial" panose="020B0604020202020204" pitchFamily="34" charset="0"/>
            </a:endParaRPr>
          </a:p>
          <a:p>
            <a:pPr marL="0" indent="0" algn="just">
              <a:spcBef>
                <a:spcPct val="0"/>
              </a:spcBef>
              <a:buNone/>
              <a:defRPr/>
            </a:pPr>
            <a:r>
              <a:rPr lang="en-US" altLang="en-US" sz="2400" dirty="0">
                <a:cs typeface="Arial" panose="020B0604020202020204" pitchFamily="34" charset="0"/>
              </a:rPr>
              <a:t>Re-entry planning with the youth, family, and multidisciplinary team (MDT*);</a:t>
            </a:r>
          </a:p>
          <a:p>
            <a:pPr marL="0" indent="0" algn="just">
              <a:spcBef>
                <a:spcPct val="0"/>
              </a:spcBef>
              <a:buNone/>
              <a:defRPr/>
            </a:pPr>
            <a:endParaRPr lang="en-US" altLang="en-US" sz="2400" dirty="0">
              <a:cs typeface="Arial" panose="020B0604020202020204" pitchFamily="34" charset="0"/>
            </a:endParaRPr>
          </a:p>
          <a:p>
            <a:pPr marL="457200" lvl="1" indent="0" eaLnBrk="0" fontAlgn="base" hangingPunct="0">
              <a:lnSpc>
                <a:spcPct val="100000"/>
              </a:lnSpc>
              <a:spcBef>
                <a:spcPct val="0"/>
              </a:spcBef>
              <a:spcAft>
                <a:spcPct val="0"/>
              </a:spcAft>
              <a:buNone/>
              <a:defRPr/>
            </a:pPr>
            <a:r>
              <a:rPr lang="en-US" altLang="en-US" sz="1400" dirty="0">
                <a:solidFill>
                  <a:prstClr val="black"/>
                </a:solidFill>
                <a:cs typeface="Arial" panose="020B0604020202020204" pitchFamily="34" charset="0"/>
              </a:rPr>
              <a:t>*MDT – VOYA Probation Officer, Reentry Probation Officer, Advocate, Education, Behavioral Health Services (BHS), Community-Based Organizations (CBO), and Attorney</a:t>
            </a:r>
          </a:p>
          <a:p>
            <a:pPr marL="0" indent="0" algn="just">
              <a:spcBef>
                <a:spcPct val="0"/>
              </a:spcBef>
              <a:buNone/>
              <a:defRPr/>
            </a:pPr>
            <a:endParaRPr lang="en-US" altLang="en-US" sz="2400" dirty="0">
              <a:cs typeface="Arial" panose="020B0604020202020204" pitchFamily="34" charset="0"/>
            </a:endParaRPr>
          </a:p>
          <a:p>
            <a:pPr marL="0" indent="0" algn="just">
              <a:spcBef>
                <a:spcPct val="0"/>
              </a:spcBef>
              <a:buNone/>
              <a:defRPr/>
            </a:pPr>
            <a:r>
              <a:rPr lang="en-US" altLang="en-US" sz="2400" dirty="0">
                <a:cs typeface="Arial" panose="020B0604020202020204" pitchFamily="34" charset="0"/>
              </a:rPr>
              <a:t>Comprehensive assessment based on strengths and needs</a:t>
            </a:r>
          </a:p>
          <a:p>
            <a:pPr marL="0" indent="0" algn="just">
              <a:spcBef>
                <a:spcPct val="0"/>
              </a:spcBef>
              <a:buNone/>
              <a:defRPr/>
            </a:pPr>
            <a:endParaRPr lang="en-US" altLang="en-US" sz="2400" dirty="0">
              <a:latin typeface="Arial" panose="020B0604020202020204" pitchFamily="34" charset="0"/>
              <a:cs typeface="Arial" panose="020B0604020202020204" pitchFamily="34" charset="0"/>
            </a:endParaRPr>
          </a:p>
          <a:p>
            <a:pPr marL="457200" lvl="1" indent="0">
              <a:spcBef>
                <a:spcPct val="0"/>
              </a:spcBef>
              <a:buNone/>
              <a:defRPr/>
            </a:pPr>
            <a:endParaRPr lang="en-US" altLang="en-US" sz="2200" dirty="0"/>
          </a:p>
          <a:p>
            <a:pPr marL="0" indent="0" algn="ctr">
              <a:buNone/>
              <a:defRPr/>
            </a:pPr>
            <a:endParaRPr lang="en-US" altLang="en-US" sz="2000" dirty="0">
              <a:cs typeface="Times New Roman" panose="02020603050405020304" pitchFamily="18" charset="0"/>
            </a:endParaRPr>
          </a:p>
        </p:txBody>
      </p:sp>
      <p:sp>
        <p:nvSpPr>
          <p:cNvPr id="23560" name="Date Placeholder 3"/>
          <p:cNvSpPr>
            <a:spLocks noGrp="1"/>
          </p:cNvSpPr>
          <p:nvPr>
            <p:ph type="dt" sz="half" idx="10"/>
          </p:nvPr>
        </p:nvSpPr>
        <p:spPr bwMode="auto">
          <a:xfrm>
            <a:off x="2133600" y="6305551"/>
            <a:ext cx="15240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cs typeface="Arial" panose="020B0604020202020204" pitchFamily="34" charset="0"/>
              </a:rPr>
              <a:t>June 2023</a:t>
            </a:r>
          </a:p>
        </p:txBody>
      </p:sp>
      <p:sp>
        <p:nvSpPr>
          <p:cNvPr id="23561" name="Footer Placeholder 4"/>
          <p:cNvSpPr>
            <a:spLocks noGrp="1"/>
          </p:cNvSpPr>
          <p:nvPr>
            <p:ph type="ftr" sz="quarter" idx="11"/>
          </p:nvPr>
        </p:nvSpPr>
        <p:spPr bwMode="auto">
          <a:xfrm>
            <a:off x="3581400" y="6296026"/>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Tahoma" panose="020B0604030504040204" pitchFamily="34" charset="0"/>
                <a:cs typeface="Tahoma" panose="020B0604030504040204" pitchFamily="34" charset="0"/>
              </a:rPr>
              <a:t>Sacramento County Probation Department – VOYA Update</a:t>
            </a:r>
          </a:p>
        </p:txBody>
      </p:sp>
      <p:pic>
        <p:nvPicPr>
          <p:cNvPr id="23555"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2"/>
          <p:cNvSpPr txBox="1">
            <a:spLocks noChangeArrowheads="1"/>
          </p:cNvSpPr>
          <p:nvPr/>
        </p:nvSpPr>
        <p:spPr bwMode="auto">
          <a:xfrm>
            <a:off x="1871663" y="2333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mj-lt"/>
                <a:cs typeface="Arial" panose="020B0604020202020204" pitchFamily="34" charset="0"/>
              </a:rPr>
              <a:t>VOYA Re-entry Program</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993775"/>
            <a:ext cx="8415337"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Content Placeholder 2"/>
          <p:cNvSpPr>
            <a:spLocks noGrp="1"/>
          </p:cNvSpPr>
          <p:nvPr>
            <p:ph idx="1"/>
          </p:nvPr>
        </p:nvSpPr>
        <p:spPr>
          <a:xfrm>
            <a:off x="1871664" y="1068388"/>
            <a:ext cx="8415337" cy="5103812"/>
          </a:xfrm>
        </p:spPr>
        <p:txBody>
          <a:bodyPr>
            <a:normAutofit lnSpcReduction="10000"/>
          </a:bodyPr>
          <a:lstStyle/>
          <a:p>
            <a:pPr marL="0" indent="0" algn="just">
              <a:buNone/>
              <a:defRPr/>
            </a:pPr>
            <a:r>
              <a:rPr lang="en-US" sz="2400" dirty="0">
                <a:latin typeface="Calibri" panose="020F0502020204030204" pitchFamily="34" charset="0"/>
                <a:cs typeface="Calibri" panose="020F0502020204030204" pitchFamily="34" charset="0"/>
              </a:rPr>
              <a:t>DJJ stopped accepting new commitments effective July 1, 2021.  Since then,</a:t>
            </a:r>
            <a:endParaRPr lang="en-US" sz="2400" b="1" dirty="0">
              <a:latin typeface="Calibri" panose="020F0502020204030204" pitchFamily="34" charset="0"/>
              <a:cs typeface="Calibri" panose="020F0502020204030204" pitchFamily="34" charset="0"/>
            </a:endParaRPr>
          </a:p>
          <a:p>
            <a:pPr algn="just">
              <a:defRPr/>
            </a:pPr>
            <a:r>
              <a:rPr lang="en-US" sz="2400" dirty="0">
                <a:latin typeface="Calibri" panose="020F0502020204030204" pitchFamily="34" charset="0"/>
                <a:cs typeface="Calibri" panose="020F0502020204030204" pitchFamily="34" charset="0"/>
              </a:rPr>
              <a:t>42 youth committed to VOYA, overall</a:t>
            </a:r>
          </a:p>
          <a:p>
            <a:pPr algn="just">
              <a:defRPr/>
            </a:pPr>
            <a:r>
              <a:rPr lang="en-US" sz="2400" dirty="0">
                <a:latin typeface="Calibri" panose="020F0502020204030204" pitchFamily="34" charset="0"/>
                <a:cs typeface="Calibri" panose="020F0502020204030204" pitchFamily="34" charset="0"/>
              </a:rPr>
              <a:t>35 currently in-custody  </a:t>
            </a:r>
          </a:p>
          <a:p>
            <a:pPr algn="just">
              <a:defRPr/>
            </a:pPr>
            <a:r>
              <a:rPr lang="en-US" sz="2400" dirty="0">
                <a:latin typeface="Calibri" panose="020F0502020204030204" pitchFamily="34" charset="0"/>
                <a:cs typeface="Calibri" panose="020F0502020204030204" pitchFamily="34" charset="0"/>
              </a:rPr>
              <a:t>7 youth released</a:t>
            </a:r>
          </a:p>
          <a:p>
            <a:pPr algn="just">
              <a:defRPr/>
            </a:pPr>
            <a:r>
              <a:rPr lang="en-US" sz="2400" dirty="0">
                <a:latin typeface="Calibri" panose="020F0502020204030204" pitchFamily="34" charset="0"/>
                <a:cs typeface="Calibri" panose="020F0502020204030204" pitchFamily="34" charset="0"/>
              </a:rPr>
              <a:t>5 youth at Pine Grove Fire Academy (Step-Down)</a:t>
            </a:r>
          </a:p>
          <a:p>
            <a:pPr algn="just">
              <a:defRPr/>
            </a:pPr>
            <a:r>
              <a:rPr lang="en-US" sz="2400" dirty="0">
                <a:latin typeface="Calibri" panose="020F0502020204030204" pitchFamily="34" charset="0"/>
                <a:cs typeface="Calibri" panose="020F0502020204030204" pitchFamily="34" charset="0"/>
              </a:rPr>
              <a:t>2 youth within the community for Step-Down</a:t>
            </a:r>
          </a:p>
          <a:p>
            <a:pPr marL="0" indent="0" algn="just">
              <a:buNone/>
              <a:defRPr/>
            </a:pPr>
            <a:endParaRPr lang="en-US" sz="2400" dirty="0">
              <a:latin typeface="Calibri" panose="020F0502020204030204" pitchFamily="34" charset="0"/>
              <a:cs typeface="Calibri" panose="020F0502020204030204" pitchFamily="34" charset="0"/>
            </a:endParaRPr>
          </a:p>
          <a:p>
            <a:pPr algn="just">
              <a:defRPr/>
            </a:pPr>
            <a:r>
              <a:rPr lang="en-US" sz="2400" dirty="0">
                <a:latin typeface="Calibri" panose="020F0502020204030204" pitchFamily="34" charset="0"/>
                <a:cs typeface="Calibri" panose="020F0502020204030204" pitchFamily="34" charset="0"/>
              </a:rPr>
              <a:t>36 youth returning from DJJ </a:t>
            </a:r>
            <a:endParaRPr lang="en-US" sz="2400" dirty="0">
              <a:highlight>
                <a:srgbClr val="FFFF00"/>
              </a:highlight>
              <a:latin typeface="Calibri" panose="020F0502020204030204" pitchFamily="34" charset="0"/>
              <a:cs typeface="Calibri" panose="020F0502020204030204" pitchFamily="34" charset="0"/>
            </a:endParaRPr>
          </a:p>
          <a:p>
            <a:pPr algn="just">
              <a:defRPr/>
            </a:pPr>
            <a:r>
              <a:rPr lang="en-US" sz="2400" dirty="0">
                <a:latin typeface="Calibri" panose="020F0502020204030204" pitchFamily="34" charset="0"/>
                <a:cs typeface="Calibri" panose="020F0502020204030204" pitchFamily="34" charset="0"/>
              </a:rPr>
              <a:t>4 youth ineligible for a commitment to VOYA </a:t>
            </a:r>
          </a:p>
          <a:p>
            <a:pPr algn="just">
              <a:defRPr/>
            </a:pPr>
            <a:r>
              <a:rPr lang="en-US" sz="2400" dirty="0">
                <a:latin typeface="Calibri" panose="020F0502020204030204" pitchFamily="34" charset="0"/>
                <a:cs typeface="Calibri" panose="020F0502020204030204" pitchFamily="34" charset="0"/>
              </a:rPr>
              <a:t>6 youth at State Prison</a:t>
            </a:r>
            <a:endParaRPr lang="en-US" sz="2000" dirty="0">
              <a:latin typeface="Calibri" panose="020F0502020204030204" pitchFamily="34" charset="0"/>
              <a:cs typeface="Calibri" panose="020F0502020204030204" pitchFamily="34" charset="0"/>
            </a:endParaRPr>
          </a:p>
          <a:p>
            <a:pPr marL="0" indent="0" algn="just">
              <a:buNone/>
              <a:defRPr/>
            </a:pPr>
            <a:endParaRPr lang="en-US" sz="2000" dirty="0">
              <a:cs typeface="Times New Roman" panose="02020603050405020304" pitchFamily="18" charset="0"/>
            </a:endParaRPr>
          </a:p>
        </p:txBody>
      </p:sp>
      <p:sp>
        <p:nvSpPr>
          <p:cNvPr id="25608" name="Date Placeholder 3"/>
          <p:cNvSpPr>
            <a:spLocks noGrp="1"/>
          </p:cNvSpPr>
          <p:nvPr>
            <p:ph type="dt" sz="half" idx="10"/>
          </p:nvPr>
        </p:nvSpPr>
        <p:spPr bwMode="auto">
          <a:xfrm>
            <a:off x="2189019" y="6296026"/>
            <a:ext cx="15240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cs typeface="Arial" panose="020B0604020202020204" pitchFamily="34" charset="0"/>
              </a:rPr>
              <a:t>June 2023</a:t>
            </a:r>
          </a:p>
        </p:txBody>
      </p:sp>
      <p:sp>
        <p:nvSpPr>
          <p:cNvPr id="25609" name="Footer Placeholder 4"/>
          <p:cNvSpPr>
            <a:spLocks noGrp="1"/>
          </p:cNvSpPr>
          <p:nvPr>
            <p:ph type="ftr" sz="quarter" idx="11"/>
          </p:nvPr>
        </p:nvSpPr>
        <p:spPr bwMode="auto">
          <a:xfrm>
            <a:off x="3581400" y="6296026"/>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Tahoma" panose="020B0604030504040204" pitchFamily="34" charset="0"/>
                <a:cs typeface="Tahoma" panose="020B0604030504040204" pitchFamily="34" charset="0"/>
              </a:rPr>
              <a:t>Sacramento County Probation Department – VOYA Update</a:t>
            </a:r>
          </a:p>
        </p:txBody>
      </p:sp>
      <p:pic>
        <p:nvPicPr>
          <p:cNvPr id="25603"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2"/>
          <p:cNvSpPr txBox="1">
            <a:spLocks noChangeArrowheads="1"/>
          </p:cNvSpPr>
          <p:nvPr/>
        </p:nvSpPr>
        <p:spPr bwMode="auto">
          <a:xfrm>
            <a:off x="1871663" y="2333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mj-lt"/>
                <a:cs typeface="Arial" panose="020B0604020202020204" pitchFamily="34" charset="0"/>
              </a:rPr>
              <a:t>VOYA Program Update</a:t>
            </a:r>
            <a:endParaRPr lang="en-US" altLang="en-US" sz="2400" i="1" dirty="0">
              <a:latin typeface="+mj-lt"/>
              <a:cs typeface="Arial" panose="020B0604020202020204" pitchFamily="34" charset="0"/>
            </a:endParaRP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993775"/>
            <a:ext cx="8415337" cy="460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Content Placeholder 2"/>
          <p:cNvSpPr>
            <a:spLocks noGrp="1"/>
          </p:cNvSpPr>
          <p:nvPr>
            <p:ph idx="1"/>
          </p:nvPr>
        </p:nvSpPr>
        <p:spPr>
          <a:xfrm>
            <a:off x="1871664" y="1295400"/>
            <a:ext cx="8415337" cy="4876800"/>
          </a:xfrm>
        </p:spPr>
        <p:txBody>
          <a:bodyPr>
            <a:normAutofit/>
          </a:bodyPr>
          <a:lstStyle/>
          <a:p>
            <a:pPr marL="0" indent="0" algn="just">
              <a:buNone/>
              <a:defRPr/>
            </a:pPr>
            <a:r>
              <a:rPr lang="en-US" sz="2400" dirty="0">
                <a:cs typeface="Arial" panose="020B0604020202020204" pitchFamily="34" charset="0"/>
              </a:rPr>
              <a:t>Since the implementation of the program, the Board has approved the use of SB 823 funding to support: </a:t>
            </a:r>
          </a:p>
          <a:p>
            <a:pPr algn="just">
              <a:defRPr/>
            </a:pPr>
            <a:r>
              <a:rPr lang="en-US" sz="2400" dirty="0">
                <a:cs typeface="Arial" panose="020B0604020202020204" pitchFamily="34" charset="0"/>
              </a:rPr>
              <a:t>Four Housing Units for Supervision</a:t>
            </a:r>
          </a:p>
          <a:p>
            <a:pPr algn="just">
              <a:defRPr/>
            </a:pPr>
            <a:r>
              <a:rPr lang="en-US" sz="2400" dirty="0">
                <a:cs typeface="Arial" panose="020B0604020202020204" pitchFamily="34" charset="0"/>
              </a:rPr>
              <a:t>Education Services </a:t>
            </a:r>
          </a:p>
          <a:p>
            <a:pPr algn="just">
              <a:defRPr/>
            </a:pPr>
            <a:r>
              <a:rPr lang="en-US" sz="2400" dirty="0">
                <a:cs typeface="Arial" panose="020B0604020202020204" pitchFamily="34" charset="0"/>
              </a:rPr>
              <a:t>Mental Health and Therapeutic Services </a:t>
            </a:r>
          </a:p>
          <a:p>
            <a:pPr algn="just">
              <a:defRPr/>
            </a:pPr>
            <a:r>
              <a:rPr lang="en-US" sz="2400" dirty="0">
                <a:cs typeface="Arial" panose="020B0604020202020204" pitchFamily="34" charset="0"/>
              </a:rPr>
              <a:t> Community-Based Services contracts</a:t>
            </a:r>
          </a:p>
          <a:p>
            <a:pPr algn="just">
              <a:defRPr/>
            </a:pPr>
            <a:r>
              <a:rPr lang="en-US" sz="2400" dirty="0">
                <a:cs typeface="Arial" panose="020B0604020202020204" pitchFamily="34" charset="0"/>
              </a:rPr>
              <a:t>Community Advocate and Service Coordinator Services</a:t>
            </a:r>
          </a:p>
          <a:p>
            <a:pPr>
              <a:defRPr/>
            </a:pPr>
            <a:r>
              <a:rPr lang="en-US" sz="2400" dirty="0">
                <a:cs typeface="Arial" panose="020B0604020202020204" pitchFamily="34" charset="0"/>
              </a:rPr>
              <a:t>Personnel for Public Defender’s Office</a:t>
            </a:r>
          </a:p>
          <a:p>
            <a:pPr algn="just">
              <a:defRPr/>
            </a:pPr>
            <a:r>
              <a:rPr lang="en-US" sz="2400" dirty="0">
                <a:cs typeface="Arial" panose="020B0604020202020204" pitchFamily="34" charset="0"/>
              </a:rPr>
              <a:t>Re-entry Services</a:t>
            </a:r>
          </a:p>
          <a:p>
            <a:pPr algn="just">
              <a:defRPr/>
            </a:pPr>
            <a:r>
              <a:rPr lang="en-US" sz="2400" dirty="0">
                <a:cs typeface="Arial" panose="020B0604020202020204" pitchFamily="34" charset="0"/>
              </a:rPr>
              <a:t>Community Outreach Unit (Stepdown Program) </a:t>
            </a:r>
          </a:p>
          <a:p>
            <a:pPr algn="just">
              <a:defRPr/>
            </a:pPr>
            <a:endParaRPr lang="en-US" sz="2400" dirty="0">
              <a:latin typeface="Arial" panose="020B0604020202020204" pitchFamily="34" charset="0"/>
              <a:cs typeface="Arial" panose="020B0604020202020204" pitchFamily="34" charset="0"/>
            </a:endParaRPr>
          </a:p>
        </p:txBody>
      </p:sp>
      <p:sp>
        <p:nvSpPr>
          <p:cNvPr id="27656" name="Date Placeholder 3"/>
          <p:cNvSpPr>
            <a:spLocks noGrp="1"/>
          </p:cNvSpPr>
          <p:nvPr>
            <p:ph type="dt" sz="half" idx="10"/>
          </p:nvPr>
        </p:nvSpPr>
        <p:spPr bwMode="auto">
          <a:xfrm>
            <a:off x="2133600" y="6284482"/>
            <a:ext cx="1524000"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Arial" panose="020B0604020202020204" pitchFamily="34" charset="0"/>
                <a:cs typeface="Arial" panose="020B0604020202020204" pitchFamily="34" charset="0"/>
              </a:rPr>
              <a:t>June 2023</a:t>
            </a:r>
          </a:p>
        </p:txBody>
      </p:sp>
      <p:sp>
        <p:nvSpPr>
          <p:cNvPr id="27657" name="Footer Placeholder 4"/>
          <p:cNvSpPr>
            <a:spLocks noGrp="1"/>
          </p:cNvSpPr>
          <p:nvPr>
            <p:ph type="ftr" sz="quarter" idx="11"/>
          </p:nvPr>
        </p:nvSpPr>
        <p:spPr bwMode="auto">
          <a:xfrm>
            <a:off x="3581400" y="6296026"/>
            <a:ext cx="5410200" cy="32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latin typeface="Tahoma" panose="020B0604030504040204" pitchFamily="34" charset="0"/>
                <a:cs typeface="Tahoma" panose="020B0604030504040204" pitchFamily="34" charset="0"/>
              </a:rPr>
              <a:t>Sacramento County Probation Department – VOYA Update</a:t>
            </a:r>
          </a:p>
        </p:txBody>
      </p:sp>
      <p:pic>
        <p:nvPicPr>
          <p:cNvPr id="27651" name="Picture 4" descr="saccty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6408739"/>
            <a:ext cx="996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2"/>
          <p:cNvSpPr txBox="1">
            <a:spLocks noChangeArrowheads="1"/>
          </p:cNvSpPr>
          <p:nvPr/>
        </p:nvSpPr>
        <p:spPr bwMode="auto">
          <a:xfrm>
            <a:off x="1871663" y="233363"/>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mj-lt"/>
                <a:cs typeface="Arial" panose="020B0604020202020204" pitchFamily="34" charset="0"/>
              </a:rPr>
              <a:t>VOYA Program Update </a:t>
            </a:r>
            <a:r>
              <a:rPr lang="en-US" altLang="en-US" sz="2400" i="1" dirty="0">
                <a:latin typeface="+mj-lt"/>
                <a:cs typeface="Arial" panose="020B0604020202020204" pitchFamily="34" charset="0"/>
              </a:rPr>
              <a:t>(cont’d.)</a:t>
            </a:r>
          </a:p>
        </p:txBody>
      </p:sp>
      <p:cxnSp>
        <p:nvCxnSpPr>
          <p:cNvPr id="3" name="Straight Connector 2"/>
          <p:cNvCxnSpPr/>
          <p:nvPr/>
        </p:nvCxnSpPr>
        <p:spPr>
          <a:xfrm flipH="1">
            <a:off x="1871664" y="6248400"/>
            <a:ext cx="8415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71664" y="993775"/>
            <a:ext cx="8415337"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951220" y="2819400"/>
              <a:ext cx="1260360" cy="27360"/>
            </p14:xfrm>
          </p:contentPart>
        </mc:Choice>
        <mc:Fallback xmlns="">
          <p:pic>
            <p:nvPicPr>
              <p:cNvPr id="4" name="Ink 3"/>
              <p:cNvPicPr/>
              <p:nvPr/>
            </p:nvPicPr>
            <p:blipFill>
              <a:blip r:embed="rId5"/>
              <a:stretch>
                <a:fillRect/>
              </a:stretch>
            </p:blipFill>
            <p:spPr>
              <a:xfrm>
                <a:off x="2909100" y="2735520"/>
                <a:ext cx="1343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753386" y="0"/>
              <a:ext cx="257400" cy="0"/>
            </p14:xfrm>
          </p:contentPart>
        </mc:Choice>
        <mc:Fallback xmlns="">
          <p:pic>
            <p:nvPicPr>
              <p:cNvPr id="5" name="Ink 4"/>
              <p:cNvPicPr/>
              <p:nvPr/>
            </p:nvPicPr>
            <p:blipFill>
              <a:blip r:embed="rId7"/>
              <a:stretch>
                <a:fillRect/>
              </a:stretch>
            </p:blipFill>
            <p:spPr>
              <a:xfrm>
                <a:off x="6711207" y="0"/>
                <a:ext cx="341037"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7010426" y="5218692"/>
              <a:ext cx="360" cy="360"/>
            </p14:xfrm>
          </p:contentPart>
        </mc:Choice>
        <mc:Fallback xmlns="">
          <p:pic>
            <p:nvPicPr>
              <p:cNvPr id="6" name="Ink 5"/>
              <p:cNvPicPr/>
              <p:nvPr/>
            </p:nvPicPr>
            <p:blipFill>
              <a:blip r:embed="rId9"/>
              <a:stretch>
                <a:fillRect/>
              </a:stretch>
            </p:blipFill>
            <p:spPr>
              <a:xfrm>
                <a:off x="6968306" y="5134812"/>
                <a:ext cx="83880" cy="168120"/>
              </a:xfrm>
              <a:prstGeom prst="rect">
                <a:avLst/>
              </a:prstGeom>
            </p:spPr>
          </p:pic>
        </mc:Fallback>
      </mc:AlternateContent>
    </p:spTree>
    <p:extLst>
      <p:ext uri="{BB962C8B-B14F-4D97-AF65-F5344CB8AC3E}">
        <p14:creationId xmlns:p14="http://schemas.microsoft.com/office/powerpoint/2010/main" val="22317581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24AF18405EE4BB518E0BAD3B8E53A" ma:contentTypeVersion="3" ma:contentTypeDescription="Create a new document." ma:contentTypeScope="" ma:versionID="95058d5836db1895f92fefc62a702ae5">
  <xsd:schema xmlns:xsd="http://www.w3.org/2001/XMLSchema" xmlns:xs="http://www.w3.org/2001/XMLSchema" xmlns:p="http://schemas.microsoft.com/office/2006/metadata/properties" xmlns:ns1="http://schemas.microsoft.com/sharepoint/v3" xmlns:ns2="f941f9bc-ff8b-439f-843f-9364628c86d4" targetNamespace="http://schemas.microsoft.com/office/2006/metadata/properties" ma:root="true" ma:fieldsID="dc55b1f41456be5011759cefc00e0a9f" ns1:_="" ns2:_="">
    <xsd:import namespace="http://schemas.microsoft.com/sharepoint/v3"/>
    <xsd:import namespace="f941f9bc-ff8b-439f-843f-9364628c86d4"/>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1f9bc-ff8b-439f-843f-9364628c86d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0D7037-13D9-485B-8737-3DADB2BB2D3A}"/>
</file>

<file path=customXml/itemProps2.xml><?xml version="1.0" encoding="utf-8"?>
<ds:datastoreItem xmlns:ds="http://schemas.openxmlformats.org/officeDocument/2006/customXml" ds:itemID="{CFEF557A-4368-4C1D-B145-3370661B39F0}"/>
</file>

<file path=customXml/itemProps3.xml><?xml version="1.0" encoding="utf-8"?>
<ds:datastoreItem xmlns:ds="http://schemas.openxmlformats.org/officeDocument/2006/customXml" ds:itemID="{13205B75-8E5D-4A92-938D-EA5F3800DBBD}"/>
</file>

<file path=docProps/app.xml><?xml version="1.0" encoding="utf-8"?>
<Properties xmlns="http://schemas.openxmlformats.org/officeDocument/2006/extended-properties" xmlns:vt="http://schemas.openxmlformats.org/officeDocument/2006/docPropsVTypes">
  <Template>Facet</Template>
  <TotalTime>1626</TotalTime>
  <Words>941</Words>
  <Application>Microsoft Office PowerPoint</Application>
  <PresentationFormat>Widescreen</PresentationFormat>
  <Paragraphs>145</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Black</vt:lpstr>
      <vt:lpstr>Calibri</vt:lpstr>
      <vt:lpstr>Calibri Light</vt:lpstr>
      <vt:lpstr>Tahoma</vt:lpstr>
      <vt:lpstr>Trebuchet MS</vt:lpstr>
      <vt:lpstr>Wingdings 3</vt:lpstr>
      <vt:lpstr>Facet</vt:lpstr>
      <vt:lpstr>Office Theme</vt:lpstr>
      <vt:lpstr>PowerPoint Presentation</vt:lpstr>
      <vt:lpstr>PowerPoint Presentation</vt:lpstr>
      <vt:lpstr>VOYA Program Services</vt:lpstr>
      <vt:lpstr>Program Components  </vt:lpstr>
      <vt:lpstr>PowerPoint Presentation</vt:lpstr>
      <vt:lpstr>Other Programs Offered</vt:lpstr>
      <vt:lpstr>PowerPoint Presentation</vt:lpstr>
      <vt:lpstr>PowerPoint Presentation</vt:lpstr>
      <vt:lpstr>PowerPoint Presentation</vt:lpstr>
      <vt:lpstr>PowerPoint Presentation</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Lathipanya. Synthy</dc:creator>
  <cp:lastModifiedBy>Tu. Lyly</cp:lastModifiedBy>
  <cp:revision>11</cp:revision>
  <dcterms:created xsi:type="dcterms:W3CDTF">2023-06-14T17:45:42Z</dcterms:created>
  <dcterms:modified xsi:type="dcterms:W3CDTF">2023-06-16T17:24:23Z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0x01010017B24AF18405EE4BB518E0BAD3B8E53A</vt:lpwstr>
  </property>
</Properties>
</file>